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Bitter" panose="020B0604020202020204" charset="0"/>
      <p:regular r:id="rId13"/>
    </p:embeddedFont>
  </p:embeddedFontLst>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9" d="100"/>
          <a:sy n="89" d="100"/>
        </p:scale>
        <p:origin x="63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56499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6.png"/><Relationship Id="rId7"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3.png"/><Relationship Id="rId4" Type="http://schemas.openxmlformats.org/officeDocument/2006/relationships/image" Target="../media/image8.png"/><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696992" y="637580"/>
            <a:ext cx="7750016" cy="3733681"/>
          </a:xfrm>
          <a:prstGeom prst="rect">
            <a:avLst/>
          </a:prstGeom>
          <a:noFill/>
          <a:ln/>
        </p:spPr>
        <p:txBody>
          <a:bodyPr wrap="square" lIns="0" tIns="0" rIns="0" bIns="0" rtlCol="0" anchor="t"/>
          <a:lstStyle/>
          <a:p>
            <a:pPr marL="0" indent="0" algn="ctr">
              <a:lnSpc>
                <a:spcPts val="9800"/>
              </a:lnSpc>
              <a:buNone/>
            </a:pPr>
            <a:r>
              <a:rPr lang="en-US" sz="7800" b="1" dirty="0">
                <a:solidFill>
                  <a:srgbClr val="E1E5CD"/>
                </a:solidFill>
                <a:latin typeface="Outfit Bold" pitchFamily="34" charset="0"/>
                <a:ea typeface="Outfit Bold" pitchFamily="34" charset="-122"/>
                <a:cs typeface="Outfit Bold" pitchFamily="34" charset="-120"/>
              </a:rPr>
              <a:t>Plataforma Digital Académica</a:t>
            </a:r>
            <a:endParaRPr lang="en-US" sz="7800" dirty="0"/>
          </a:p>
        </p:txBody>
      </p:sp>
      <p:sp>
        <p:nvSpPr>
          <p:cNvPr id="4" name="Text 1"/>
          <p:cNvSpPr/>
          <p:nvPr/>
        </p:nvSpPr>
        <p:spPr>
          <a:xfrm>
            <a:off x="696992" y="4669869"/>
            <a:ext cx="7750016" cy="1244679"/>
          </a:xfrm>
          <a:prstGeom prst="rect">
            <a:avLst/>
          </a:prstGeom>
          <a:noFill/>
          <a:ln/>
        </p:spPr>
        <p:txBody>
          <a:bodyPr wrap="square" lIns="0" tIns="0" rIns="0" bIns="0" rtlCol="0" anchor="t"/>
          <a:lstStyle/>
          <a:p>
            <a:pPr marL="0" indent="0" algn="ctr">
              <a:lnSpc>
                <a:spcPts val="4900"/>
              </a:lnSpc>
              <a:buNone/>
            </a:pPr>
            <a:r>
              <a:rPr lang="en-US" sz="3900" b="1" dirty="0">
                <a:solidFill>
                  <a:srgbClr val="E1E5CD"/>
                </a:solidFill>
                <a:latin typeface="Outfit Bold" pitchFamily="34" charset="0"/>
                <a:ea typeface="Outfit Bold" pitchFamily="34" charset="-122"/>
                <a:cs typeface="Outfit Bold" pitchFamily="34" charset="-120"/>
              </a:rPr>
              <a:t>Gestión de Asistencia, Notas y Análisis de Datos</a:t>
            </a:r>
            <a:endParaRPr lang="en-US" sz="3900" dirty="0"/>
          </a:p>
        </p:txBody>
      </p:sp>
      <p:sp>
        <p:nvSpPr>
          <p:cNvPr id="5" name="Text 2"/>
          <p:cNvSpPr/>
          <p:nvPr/>
        </p:nvSpPr>
        <p:spPr>
          <a:xfrm>
            <a:off x="696992" y="6213158"/>
            <a:ext cx="7750016" cy="398264"/>
          </a:xfrm>
          <a:prstGeom prst="rect">
            <a:avLst/>
          </a:prstGeom>
          <a:noFill/>
          <a:ln/>
        </p:spPr>
        <p:txBody>
          <a:bodyPr wrap="none" lIns="0" tIns="0" rIns="0" bIns="0" rtlCol="0" anchor="t"/>
          <a:lstStyle/>
          <a:p>
            <a:pPr marL="0" indent="0" algn="ctr">
              <a:lnSpc>
                <a:spcPts val="3100"/>
              </a:lnSpc>
              <a:buNone/>
            </a:pPr>
            <a:r>
              <a:rPr lang="en-US" sz="1950" b="1" dirty="0">
                <a:solidFill>
                  <a:srgbClr val="C2C4B5"/>
                </a:solidFill>
                <a:latin typeface="Bitter" pitchFamily="34" charset="0"/>
                <a:ea typeface="Bitter" pitchFamily="34" charset="-122"/>
                <a:cs typeface="Bitter" pitchFamily="34" charset="-120"/>
              </a:rPr>
              <a:t>Innovación Aplicada en Instituciones Educativas Chilenas</a:t>
            </a:r>
            <a:endParaRPr lang="en-US" sz="1950" dirty="0"/>
          </a:p>
        </p:txBody>
      </p:sp>
      <p:sp>
        <p:nvSpPr>
          <p:cNvPr id="6" name="Text 3"/>
          <p:cNvSpPr/>
          <p:nvPr/>
        </p:nvSpPr>
        <p:spPr>
          <a:xfrm>
            <a:off x="247426" y="7014566"/>
            <a:ext cx="4776395" cy="1042911"/>
          </a:xfrm>
          <a:prstGeom prst="rect">
            <a:avLst/>
          </a:prstGeom>
          <a:noFill/>
          <a:ln/>
        </p:spPr>
        <p:txBody>
          <a:bodyPr wrap="none" lIns="0" tIns="0" rIns="0" bIns="0" rtlCol="0" anchor="t"/>
          <a:lstStyle/>
          <a:p>
            <a:pPr marL="0" indent="0" algn="r">
              <a:lnSpc>
                <a:spcPts val="3100"/>
              </a:lnSpc>
              <a:buNone/>
            </a:pPr>
            <a:r>
              <a:rPr lang="en-US" sz="1950" dirty="0" err="1">
                <a:solidFill>
                  <a:srgbClr val="C2C4B5"/>
                </a:solidFill>
                <a:latin typeface="Bitter" pitchFamily="34" charset="0"/>
                <a:ea typeface="Bitter" pitchFamily="34" charset="-122"/>
                <a:cs typeface="Bitter" pitchFamily="34" charset="-120"/>
              </a:rPr>
              <a:t>Presentado</a:t>
            </a:r>
            <a:r>
              <a:rPr lang="en-US" sz="1950" dirty="0">
                <a:solidFill>
                  <a:srgbClr val="C2C4B5"/>
                </a:solidFill>
                <a:latin typeface="Bitter" pitchFamily="34" charset="0"/>
                <a:ea typeface="Bitter" pitchFamily="34" charset="-122"/>
                <a:cs typeface="Bitter" pitchFamily="34" charset="-120"/>
              </a:rPr>
              <a:t> por: Matías Manriquez </a:t>
            </a:r>
          </a:p>
          <a:p>
            <a:pPr marL="0" indent="0" algn="r">
              <a:lnSpc>
                <a:spcPts val="3100"/>
              </a:lnSpc>
              <a:buNone/>
            </a:pPr>
            <a:r>
              <a:rPr lang="en-US" sz="1950" dirty="0">
                <a:solidFill>
                  <a:srgbClr val="C2C4B5"/>
                </a:solidFill>
                <a:latin typeface="Bitter" pitchFamily="34" charset="0"/>
                <a:ea typeface="Bitter" pitchFamily="34" charset="-122"/>
                <a:cs typeface="Bitter" pitchFamily="34" charset="-120"/>
              </a:rPr>
              <a:t> Daniel Venegas </a:t>
            </a:r>
            <a:endParaRPr lang="en-US" sz="1950" dirty="0"/>
          </a:p>
        </p:txBody>
      </p:sp>
      <p:sp>
        <p:nvSpPr>
          <p:cNvPr id="7" name="Text 4"/>
          <p:cNvSpPr/>
          <p:nvPr/>
        </p:nvSpPr>
        <p:spPr>
          <a:xfrm>
            <a:off x="5499139" y="7025905"/>
            <a:ext cx="3632121" cy="318611"/>
          </a:xfrm>
          <a:prstGeom prst="rect">
            <a:avLst/>
          </a:prstGeom>
          <a:noFill/>
          <a:ln/>
        </p:spPr>
        <p:txBody>
          <a:bodyPr wrap="non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Ingeniería en Informática – Duoc UC</a:t>
            </a:r>
            <a:endParaRPr lang="en-US" sz="1550" dirty="0"/>
          </a:p>
        </p:txBody>
      </p:sp>
      <p:pic>
        <p:nvPicPr>
          <p:cNvPr id="10" name="Imagen 9" descr="Logotipo">
            <a:extLst>
              <a:ext uri="{FF2B5EF4-FFF2-40B4-BE49-F238E27FC236}">
                <a16:creationId xmlns:a16="http://schemas.microsoft.com/office/drawing/2014/main" id="{11DC149A-0CFA-7E7F-4FE6-ED31C3D32B3D}"/>
              </a:ext>
            </a:extLst>
          </p:cNvPr>
          <p:cNvPicPr>
            <a:picLocks noChangeAspect="1"/>
          </p:cNvPicPr>
          <p:nvPr/>
        </p:nvPicPr>
        <p:blipFill>
          <a:blip r:embed="rId4"/>
          <a:stretch>
            <a:fillRect/>
          </a:stretch>
        </p:blipFill>
        <p:spPr>
          <a:xfrm>
            <a:off x="12182502" y="7427614"/>
            <a:ext cx="2060517" cy="504895"/>
          </a:xfrm>
          <a:prstGeom prst="rect">
            <a:avLst/>
          </a:prstGeom>
        </p:spPr>
      </p:pic>
      <p:pic>
        <p:nvPicPr>
          <p:cNvPr id="11" name="Imagen 10" descr="Logotipo&#10;&#10;El contenido generado por IA puede ser incorrecto.">
            <a:extLst>
              <a:ext uri="{FF2B5EF4-FFF2-40B4-BE49-F238E27FC236}">
                <a16:creationId xmlns:a16="http://schemas.microsoft.com/office/drawing/2014/main" id="{CFCBE64D-5737-F808-A53D-41A843DC7420}"/>
              </a:ext>
            </a:extLst>
          </p:cNvPr>
          <p:cNvPicPr>
            <a:picLocks noChangeAspect="1"/>
          </p:cNvPicPr>
          <p:nvPr/>
        </p:nvPicPr>
        <p:blipFill>
          <a:blip r:embed="rId5"/>
          <a:stretch>
            <a:fillRect/>
          </a:stretch>
        </p:blipFill>
        <p:spPr>
          <a:xfrm>
            <a:off x="13456251" y="190985"/>
            <a:ext cx="696754" cy="90542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34766"/>
            <a:ext cx="14630400" cy="2542461"/>
          </a:xfrm>
          <a:prstGeom prst="rect">
            <a:avLst/>
          </a:prstGeom>
        </p:spPr>
      </p:pic>
      <p:sp>
        <p:nvSpPr>
          <p:cNvPr id="3" name="Text 0"/>
          <p:cNvSpPr/>
          <p:nvPr/>
        </p:nvSpPr>
        <p:spPr>
          <a:xfrm>
            <a:off x="3873937" y="2955012"/>
            <a:ext cx="6882408" cy="605433"/>
          </a:xfrm>
          <a:prstGeom prst="rect">
            <a:avLst/>
          </a:prstGeom>
          <a:noFill/>
          <a:ln/>
        </p:spPr>
        <p:txBody>
          <a:bodyPr wrap="none" lIns="0" tIns="0" rIns="0" bIns="0" rtlCol="0" anchor="t"/>
          <a:lstStyle/>
          <a:p>
            <a:pPr marL="0" indent="0" algn="ctr">
              <a:lnSpc>
                <a:spcPts val="4750"/>
              </a:lnSpc>
              <a:buNone/>
            </a:pPr>
            <a:r>
              <a:rPr lang="en-US" sz="3800" b="1" dirty="0">
                <a:solidFill>
                  <a:srgbClr val="E1E5CD"/>
                </a:solidFill>
                <a:latin typeface="Outfit Bold" pitchFamily="34" charset="0"/>
                <a:ea typeface="Outfit Bold" pitchFamily="34" charset="-122"/>
                <a:cs typeface="Outfit Bold" pitchFamily="34" charset="-120"/>
              </a:rPr>
              <a:t>Próximos Pasos y Visión Futura</a:t>
            </a:r>
            <a:endParaRPr lang="en-US" sz="3800" dirty="0"/>
          </a:p>
        </p:txBody>
      </p:sp>
      <p:sp>
        <p:nvSpPr>
          <p:cNvPr id="4" name="Text 1"/>
          <p:cNvSpPr/>
          <p:nvPr/>
        </p:nvSpPr>
        <p:spPr>
          <a:xfrm>
            <a:off x="677942" y="3850958"/>
            <a:ext cx="13274516" cy="309920"/>
          </a:xfrm>
          <a:prstGeom prst="rect">
            <a:avLst/>
          </a:prstGeom>
          <a:noFill/>
          <a:ln/>
        </p:spPr>
        <p:txBody>
          <a:bodyPr wrap="none" lIns="0" tIns="0" rIns="0" bIns="0" rtlCol="0" anchor="t"/>
          <a:lstStyle/>
          <a:p>
            <a:pPr marL="0" indent="0" algn="ctr">
              <a:lnSpc>
                <a:spcPts val="2400"/>
              </a:lnSpc>
              <a:buNone/>
            </a:pPr>
            <a:r>
              <a:rPr lang="en-US" sz="1500" dirty="0">
                <a:solidFill>
                  <a:srgbClr val="C2C4B5"/>
                </a:solidFill>
                <a:latin typeface="Bitter" pitchFamily="34" charset="0"/>
                <a:ea typeface="Bitter" pitchFamily="34" charset="-122"/>
                <a:cs typeface="Bitter" pitchFamily="34" charset="-120"/>
              </a:rPr>
              <a:t>El lanzamiento de esta plataforma es solo el comienzo. Nuestro compromiso es continuar innovando y mejorando la educación chilena.</a:t>
            </a:r>
            <a:endParaRPr lang="en-US" sz="1500" dirty="0"/>
          </a:p>
        </p:txBody>
      </p:sp>
      <p:sp>
        <p:nvSpPr>
          <p:cNvPr id="5" name="Shape 2"/>
          <p:cNvSpPr/>
          <p:nvPr/>
        </p:nvSpPr>
        <p:spPr>
          <a:xfrm>
            <a:off x="677942" y="4378762"/>
            <a:ext cx="4295656" cy="2261592"/>
          </a:xfrm>
          <a:prstGeom prst="roundRect">
            <a:avLst>
              <a:gd name="adj" fmla="val 1285"/>
            </a:avLst>
          </a:prstGeom>
          <a:solidFill>
            <a:srgbClr val="3B3C3E"/>
          </a:solidFill>
          <a:ln/>
        </p:spPr>
        <p:txBody>
          <a:bodyPr/>
          <a:lstStyle/>
          <a:p>
            <a:endParaRPr lang="es-CL"/>
          </a:p>
        </p:txBody>
      </p:sp>
      <p:sp>
        <p:nvSpPr>
          <p:cNvPr id="6" name="Shape 3"/>
          <p:cNvSpPr/>
          <p:nvPr/>
        </p:nvSpPr>
        <p:spPr>
          <a:xfrm>
            <a:off x="871657" y="4572476"/>
            <a:ext cx="581144" cy="581144"/>
          </a:xfrm>
          <a:prstGeom prst="roundRect">
            <a:avLst>
              <a:gd name="adj" fmla="val 15732909"/>
            </a:avLst>
          </a:prstGeom>
          <a:solidFill>
            <a:srgbClr val="9FA582"/>
          </a:solidFill>
          <a:ln/>
        </p:spPr>
        <p:txBody>
          <a:bodyPr/>
          <a:lstStyle/>
          <a:p>
            <a:endParaRPr lang="es-CL"/>
          </a:p>
        </p:txBody>
      </p:sp>
      <p:pic>
        <p:nvPicPr>
          <p:cNvPr id="7" name="Image 1" descr="preencoded.png"/>
          <p:cNvPicPr>
            <a:picLocks noChangeAspect="1"/>
          </p:cNvPicPr>
          <p:nvPr/>
        </p:nvPicPr>
        <p:blipFill>
          <a:blip r:embed="rId4"/>
          <a:stretch>
            <a:fillRect/>
          </a:stretch>
        </p:blipFill>
        <p:spPr>
          <a:xfrm>
            <a:off x="1031438" y="4699635"/>
            <a:ext cx="261461" cy="326827"/>
          </a:xfrm>
          <a:prstGeom prst="rect">
            <a:avLst/>
          </a:prstGeom>
        </p:spPr>
      </p:pic>
      <p:sp>
        <p:nvSpPr>
          <p:cNvPr id="8" name="Text 4"/>
          <p:cNvSpPr/>
          <p:nvPr/>
        </p:nvSpPr>
        <p:spPr>
          <a:xfrm>
            <a:off x="871657" y="5347335"/>
            <a:ext cx="3051929" cy="363260"/>
          </a:xfrm>
          <a:prstGeom prst="rect">
            <a:avLst/>
          </a:prstGeom>
          <a:noFill/>
          <a:ln/>
        </p:spPr>
        <p:txBody>
          <a:bodyPr wrap="none" lIns="0" tIns="0" rIns="0" bIns="0" rtlCol="0" anchor="t"/>
          <a:lstStyle/>
          <a:p>
            <a:pPr marL="0" indent="0" algn="l">
              <a:lnSpc>
                <a:spcPts val="2850"/>
              </a:lnSpc>
              <a:buNone/>
            </a:pPr>
            <a:r>
              <a:rPr lang="en-US" sz="2250" b="1" dirty="0">
                <a:solidFill>
                  <a:srgbClr val="C2C4B5"/>
                </a:solidFill>
                <a:latin typeface="Outfit Bold" pitchFamily="34" charset="0"/>
                <a:ea typeface="Outfit Bold" pitchFamily="34" charset="-122"/>
                <a:cs typeface="Outfit Bold" pitchFamily="34" charset="-120"/>
              </a:rPr>
              <a:t>Escalamiento Nacional</a:t>
            </a:r>
            <a:endParaRPr lang="en-US" sz="2250" dirty="0"/>
          </a:p>
        </p:txBody>
      </p:sp>
      <p:sp>
        <p:nvSpPr>
          <p:cNvPr id="9" name="Text 5"/>
          <p:cNvSpPr/>
          <p:nvPr/>
        </p:nvSpPr>
        <p:spPr>
          <a:xfrm>
            <a:off x="871657" y="5826800"/>
            <a:ext cx="3908227" cy="619839"/>
          </a:xfrm>
          <a:prstGeom prst="rect">
            <a:avLst/>
          </a:prstGeom>
          <a:noFill/>
          <a:ln/>
        </p:spPr>
        <p:txBody>
          <a:bodyPr wrap="square" lIns="0" tIns="0" rIns="0" bIns="0" rtlCol="0" anchor="t"/>
          <a:lstStyle/>
          <a:p>
            <a:pPr marL="0" indent="0" algn="l">
              <a:lnSpc>
                <a:spcPts val="2400"/>
              </a:lnSpc>
              <a:buNone/>
            </a:pPr>
            <a:r>
              <a:rPr lang="en-US" sz="1500" dirty="0">
                <a:solidFill>
                  <a:srgbClr val="C2C4B5"/>
                </a:solidFill>
                <a:latin typeface="Bitter" pitchFamily="34" charset="0"/>
                <a:ea typeface="Bitter" pitchFamily="34" charset="-122"/>
                <a:cs typeface="Bitter" pitchFamily="34" charset="-120"/>
              </a:rPr>
              <a:t>Llevar la plataforma a más instituciones educativas en todo Chile.</a:t>
            </a:r>
            <a:endParaRPr lang="en-US" sz="1500" dirty="0"/>
          </a:p>
        </p:txBody>
      </p:sp>
      <p:sp>
        <p:nvSpPr>
          <p:cNvPr id="10" name="Shape 6"/>
          <p:cNvSpPr/>
          <p:nvPr/>
        </p:nvSpPr>
        <p:spPr>
          <a:xfrm>
            <a:off x="5167312" y="4378762"/>
            <a:ext cx="4295656" cy="2261592"/>
          </a:xfrm>
          <a:prstGeom prst="roundRect">
            <a:avLst>
              <a:gd name="adj" fmla="val 1285"/>
            </a:avLst>
          </a:prstGeom>
          <a:solidFill>
            <a:srgbClr val="3B3C3E"/>
          </a:solidFill>
          <a:ln/>
        </p:spPr>
        <p:txBody>
          <a:bodyPr/>
          <a:lstStyle/>
          <a:p>
            <a:endParaRPr lang="es-CL"/>
          </a:p>
        </p:txBody>
      </p:sp>
      <p:sp>
        <p:nvSpPr>
          <p:cNvPr id="11" name="Shape 7"/>
          <p:cNvSpPr/>
          <p:nvPr/>
        </p:nvSpPr>
        <p:spPr>
          <a:xfrm>
            <a:off x="5361027" y="4572476"/>
            <a:ext cx="581144" cy="581144"/>
          </a:xfrm>
          <a:prstGeom prst="roundRect">
            <a:avLst>
              <a:gd name="adj" fmla="val 15732909"/>
            </a:avLst>
          </a:prstGeom>
          <a:solidFill>
            <a:srgbClr val="9FA582"/>
          </a:solidFill>
          <a:ln/>
        </p:spPr>
        <p:txBody>
          <a:bodyPr/>
          <a:lstStyle/>
          <a:p>
            <a:endParaRPr lang="es-CL"/>
          </a:p>
        </p:txBody>
      </p:sp>
      <p:pic>
        <p:nvPicPr>
          <p:cNvPr id="12" name="Image 2" descr="preencoded.png"/>
          <p:cNvPicPr>
            <a:picLocks noChangeAspect="1"/>
          </p:cNvPicPr>
          <p:nvPr/>
        </p:nvPicPr>
        <p:blipFill>
          <a:blip r:embed="rId5"/>
          <a:stretch>
            <a:fillRect/>
          </a:stretch>
        </p:blipFill>
        <p:spPr>
          <a:xfrm>
            <a:off x="5520809" y="4699635"/>
            <a:ext cx="261461" cy="326827"/>
          </a:xfrm>
          <a:prstGeom prst="rect">
            <a:avLst/>
          </a:prstGeom>
        </p:spPr>
      </p:pic>
      <p:sp>
        <p:nvSpPr>
          <p:cNvPr id="13" name="Text 8"/>
          <p:cNvSpPr/>
          <p:nvPr/>
        </p:nvSpPr>
        <p:spPr>
          <a:xfrm>
            <a:off x="5361027" y="5347335"/>
            <a:ext cx="2905720" cy="363260"/>
          </a:xfrm>
          <a:prstGeom prst="rect">
            <a:avLst/>
          </a:prstGeom>
          <a:noFill/>
          <a:ln/>
        </p:spPr>
        <p:txBody>
          <a:bodyPr wrap="none" lIns="0" tIns="0" rIns="0" bIns="0" rtlCol="0" anchor="t"/>
          <a:lstStyle/>
          <a:p>
            <a:pPr marL="0" indent="0" algn="l">
              <a:lnSpc>
                <a:spcPts val="2850"/>
              </a:lnSpc>
              <a:buNone/>
            </a:pPr>
            <a:r>
              <a:rPr lang="en-US" sz="2250" b="1" dirty="0">
                <a:solidFill>
                  <a:srgbClr val="C2C4B5"/>
                </a:solidFill>
                <a:latin typeface="Outfit Bold" pitchFamily="34" charset="0"/>
                <a:ea typeface="Outfit Bold" pitchFamily="34" charset="-122"/>
                <a:cs typeface="Outfit Bold" pitchFamily="34" charset="-120"/>
              </a:rPr>
              <a:t>Análisis Predictivo</a:t>
            </a:r>
            <a:endParaRPr lang="en-US" sz="2250" dirty="0"/>
          </a:p>
        </p:txBody>
      </p:sp>
      <p:sp>
        <p:nvSpPr>
          <p:cNvPr id="14" name="Text 9"/>
          <p:cNvSpPr/>
          <p:nvPr/>
        </p:nvSpPr>
        <p:spPr>
          <a:xfrm>
            <a:off x="5361027" y="5826800"/>
            <a:ext cx="3908227" cy="619839"/>
          </a:xfrm>
          <a:prstGeom prst="rect">
            <a:avLst/>
          </a:prstGeom>
          <a:noFill/>
          <a:ln/>
        </p:spPr>
        <p:txBody>
          <a:bodyPr wrap="square" lIns="0" tIns="0" rIns="0" bIns="0" rtlCol="0" anchor="t"/>
          <a:lstStyle/>
          <a:p>
            <a:pPr marL="0" indent="0" algn="l">
              <a:lnSpc>
                <a:spcPts val="2400"/>
              </a:lnSpc>
              <a:buNone/>
            </a:pPr>
            <a:r>
              <a:rPr lang="en-US" sz="1500" dirty="0">
                <a:solidFill>
                  <a:srgbClr val="C2C4B5"/>
                </a:solidFill>
                <a:latin typeface="Bitter" pitchFamily="34" charset="0"/>
                <a:ea typeface="Bitter" pitchFamily="34" charset="-122"/>
                <a:cs typeface="Bitter" pitchFamily="34" charset="-120"/>
              </a:rPr>
              <a:t>Integrar modelos de IA para predecir riesgos de deserción y bajo rendimiento.</a:t>
            </a:r>
            <a:endParaRPr lang="en-US" sz="1500" dirty="0"/>
          </a:p>
        </p:txBody>
      </p:sp>
      <p:sp>
        <p:nvSpPr>
          <p:cNvPr id="15" name="Shape 10"/>
          <p:cNvSpPr/>
          <p:nvPr/>
        </p:nvSpPr>
        <p:spPr>
          <a:xfrm>
            <a:off x="9656683" y="4378762"/>
            <a:ext cx="4295656" cy="2261592"/>
          </a:xfrm>
          <a:prstGeom prst="roundRect">
            <a:avLst>
              <a:gd name="adj" fmla="val 1285"/>
            </a:avLst>
          </a:prstGeom>
          <a:solidFill>
            <a:srgbClr val="3B3C3E"/>
          </a:solidFill>
          <a:ln/>
        </p:spPr>
        <p:txBody>
          <a:bodyPr/>
          <a:lstStyle/>
          <a:p>
            <a:endParaRPr lang="es-CL"/>
          </a:p>
        </p:txBody>
      </p:sp>
      <p:sp>
        <p:nvSpPr>
          <p:cNvPr id="16" name="Shape 11"/>
          <p:cNvSpPr/>
          <p:nvPr/>
        </p:nvSpPr>
        <p:spPr>
          <a:xfrm>
            <a:off x="9850398" y="4572476"/>
            <a:ext cx="581144" cy="581144"/>
          </a:xfrm>
          <a:prstGeom prst="roundRect">
            <a:avLst>
              <a:gd name="adj" fmla="val 15732909"/>
            </a:avLst>
          </a:prstGeom>
          <a:solidFill>
            <a:srgbClr val="9FA582"/>
          </a:solidFill>
          <a:ln/>
        </p:spPr>
        <p:txBody>
          <a:bodyPr/>
          <a:lstStyle/>
          <a:p>
            <a:endParaRPr lang="es-CL"/>
          </a:p>
        </p:txBody>
      </p:sp>
      <p:pic>
        <p:nvPicPr>
          <p:cNvPr id="17" name="Image 3" descr="preencoded.png"/>
          <p:cNvPicPr>
            <a:picLocks noChangeAspect="1"/>
          </p:cNvPicPr>
          <p:nvPr/>
        </p:nvPicPr>
        <p:blipFill>
          <a:blip r:embed="rId6"/>
          <a:stretch>
            <a:fillRect/>
          </a:stretch>
        </p:blipFill>
        <p:spPr>
          <a:xfrm>
            <a:off x="10010180" y="4699635"/>
            <a:ext cx="261461" cy="326827"/>
          </a:xfrm>
          <a:prstGeom prst="rect">
            <a:avLst/>
          </a:prstGeom>
        </p:spPr>
      </p:pic>
      <p:sp>
        <p:nvSpPr>
          <p:cNvPr id="18" name="Text 12"/>
          <p:cNvSpPr/>
          <p:nvPr/>
        </p:nvSpPr>
        <p:spPr>
          <a:xfrm>
            <a:off x="9850398" y="5347335"/>
            <a:ext cx="2905720" cy="363260"/>
          </a:xfrm>
          <a:prstGeom prst="rect">
            <a:avLst/>
          </a:prstGeom>
          <a:noFill/>
          <a:ln/>
        </p:spPr>
        <p:txBody>
          <a:bodyPr wrap="none" lIns="0" tIns="0" rIns="0" bIns="0" rtlCol="0" anchor="t"/>
          <a:lstStyle/>
          <a:p>
            <a:pPr marL="0" indent="0" algn="l">
              <a:lnSpc>
                <a:spcPts val="2850"/>
              </a:lnSpc>
              <a:buNone/>
            </a:pPr>
            <a:r>
              <a:rPr lang="en-US" sz="2250" b="1" dirty="0">
                <a:solidFill>
                  <a:srgbClr val="C2C4B5"/>
                </a:solidFill>
                <a:latin typeface="Outfit Bold" pitchFamily="34" charset="0"/>
                <a:ea typeface="Outfit Bold" pitchFamily="34" charset="-122"/>
                <a:cs typeface="Outfit Bold" pitchFamily="34" charset="-120"/>
              </a:rPr>
              <a:t>Integración Ampliada</a:t>
            </a:r>
            <a:endParaRPr lang="en-US" sz="2250" dirty="0"/>
          </a:p>
        </p:txBody>
      </p:sp>
      <p:sp>
        <p:nvSpPr>
          <p:cNvPr id="19" name="Text 13"/>
          <p:cNvSpPr/>
          <p:nvPr/>
        </p:nvSpPr>
        <p:spPr>
          <a:xfrm>
            <a:off x="9850398" y="5826800"/>
            <a:ext cx="3908227" cy="619839"/>
          </a:xfrm>
          <a:prstGeom prst="rect">
            <a:avLst/>
          </a:prstGeom>
          <a:noFill/>
          <a:ln/>
        </p:spPr>
        <p:txBody>
          <a:bodyPr wrap="square" lIns="0" tIns="0" rIns="0" bIns="0" rtlCol="0" anchor="t"/>
          <a:lstStyle/>
          <a:p>
            <a:pPr marL="0" indent="0" algn="l">
              <a:lnSpc>
                <a:spcPts val="2400"/>
              </a:lnSpc>
              <a:buNone/>
            </a:pPr>
            <a:r>
              <a:rPr lang="en-US" sz="1500" dirty="0">
                <a:solidFill>
                  <a:srgbClr val="C2C4B5"/>
                </a:solidFill>
                <a:latin typeface="Bitter" pitchFamily="34" charset="0"/>
                <a:ea typeface="Bitter" pitchFamily="34" charset="-122"/>
                <a:cs typeface="Bitter" pitchFamily="34" charset="-120"/>
              </a:rPr>
              <a:t>Explorar futuras integraciones con otros sistemas académicos y administrativos.</a:t>
            </a:r>
            <a:endParaRPr lang="en-US" sz="1500" dirty="0"/>
          </a:p>
        </p:txBody>
      </p:sp>
      <p:sp>
        <p:nvSpPr>
          <p:cNvPr id="20" name="Text 14"/>
          <p:cNvSpPr/>
          <p:nvPr/>
        </p:nvSpPr>
        <p:spPr>
          <a:xfrm>
            <a:off x="677942" y="6858238"/>
            <a:ext cx="13274516" cy="309920"/>
          </a:xfrm>
          <a:prstGeom prst="rect">
            <a:avLst/>
          </a:prstGeom>
          <a:noFill/>
          <a:ln/>
        </p:spPr>
        <p:txBody>
          <a:bodyPr wrap="none" lIns="0" tIns="0" rIns="0" bIns="0" rtlCol="0" anchor="t"/>
          <a:lstStyle/>
          <a:p>
            <a:pPr marL="0" indent="0" algn="ctr">
              <a:lnSpc>
                <a:spcPts val="2400"/>
              </a:lnSpc>
              <a:buNone/>
            </a:pPr>
            <a:r>
              <a:rPr lang="en-US" sz="1500" dirty="0">
                <a:solidFill>
                  <a:srgbClr val="C2C4B5"/>
                </a:solidFill>
                <a:latin typeface="Bitter" pitchFamily="34" charset="0"/>
                <a:ea typeface="Bitter" pitchFamily="34" charset="-122"/>
                <a:cs typeface="Bitter" pitchFamily="34" charset="-120"/>
              </a:rPr>
              <a:t>¡Gracias!</a:t>
            </a:r>
            <a:endParaRPr lang="en-US" sz="1500" dirty="0"/>
          </a:p>
        </p:txBody>
      </p:sp>
      <p:sp>
        <p:nvSpPr>
          <p:cNvPr id="21" name="Text 15"/>
          <p:cNvSpPr/>
          <p:nvPr/>
        </p:nvSpPr>
        <p:spPr>
          <a:xfrm>
            <a:off x="677942" y="7386042"/>
            <a:ext cx="13274516" cy="309920"/>
          </a:xfrm>
          <a:prstGeom prst="rect">
            <a:avLst/>
          </a:prstGeom>
          <a:noFill/>
          <a:ln/>
        </p:spPr>
        <p:txBody>
          <a:bodyPr wrap="none" lIns="0" tIns="0" rIns="0" bIns="0" rtlCol="0" anchor="t"/>
          <a:lstStyle/>
          <a:p>
            <a:pPr marL="0" indent="0" algn="ctr">
              <a:lnSpc>
                <a:spcPts val="2400"/>
              </a:lnSpc>
              <a:buNone/>
            </a:pPr>
            <a:r>
              <a:rPr lang="en-US" sz="1500" dirty="0">
                <a:solidFill>
                  <a:srgbClr val="C2C4B5"/>
                </a:solidFill>
                <a:latin typeface="Bitter" pitchFamily="34" charset="0"/>
                <a:ea typeface="Bitter" pitchFamily="34" charset="-122"/>
                <a:cs typeface="Bitter" pitchFamily="34" charset="-120"/>
              </a:rPr>
              <a:t>Matías Manriquez y Daniel Venegas</a:t>
            </a:r>
          </a:p>
          <a:p>
            <a:pPr marL="0" indent="0" algn="ctr">
              <a:lnSpc>
                <a:spcPts val="2400"/>
              </a:lnSpc>
              <a:buNone/>
            </a:pPr>
            <a:endParaRPr lang="en-US" sz="1500" dirty="0"/>
          </a:p>
        </p:txBody>
      </p:sp>
      <p:pic>
        <p:nvPicPr>
          <p:cNvPr id="23" name="Imagen 22">
            <a:extLst>
              <a:ext uri="{FF2B5EF4-FFF2-40B4-BE49-F238E27FC236}">
                <a16:creationId xmlns:a16="http://schemas.microsoft.com/office/drawing/2014/main" id="{F5CE4234-F01A-E01B-CFBF-F8774A73D6A8}"/>
              </a:ext>
            </a:extLst>
          </p:cNvPr>
          <p:cNvPicPr>
            <a:picLocks noChangeAspect="1"/>
          </p:cNvPicPr>
          <p:nvPr/>
        </p:nvPicPr>
        <p:blipFill>
          <a:blip r:embed="rId7"/>
          <a:stretch>
            <a:fillRect/>
          </a:stretch>
        </p:blipFill>
        <p:spPr>
          <a:xfrm>
            <a:off x="12378921" y="7664162"/>
            <a:ext cx="2154660" cy="504895"/>
          </a:xfrm>
          <a:prstGeom prst="rect">
            <a:avLst/>
          </a:prstGeom>
        </p:spPr>
      </p:pic>
      <p:pic>
        <p:nvPicPr>
          <p:cNvPr id="24" name="Imagen 23" descr="Logotipo">
            <a:extLst>
              <a:ext uri="{FF2B5EF4-FFF2-40B4-BE49-F238E27FC236}">
                <a16:creationId xmlns:a16="http://schemas.microsoft.com/office/drawing/2014/main" id="{40635099-1AC8-1CEF-C8BD-187073DED64D}"/>
              </a:ext>
            </a:extLst>
          </p:cNvPr>
          <p:cNvPicPr>
            <a:picLocks noChangeAspect="1"/>
          </p:cNvPicPr>
          <p:nvPr/>
        </p:nvPicPr>
        <p:blipFill>
          <a:blip r:embed="rId8"/>
          <a:stretch>
            <a:fillRect/>
          </a:stretch>
        </p:blipFill>
        <p:spPr>
          <a:xfrm>
            <a:off x="12182502" y="7427614"/>
            <a:ext cx="2060517" cy="504895"/>
          </a:xfrm>
          <a:prstGeom prst="rect">
            <a:avLst/>
          </a:prstGeom>
        </p:spPr>
      </p:pic>
      <p:pic>
        <p:nvPicPr>
          <p:cNvPr id="25" name="Imagen 24" descr="Logotipo&#10;&#10;El contenido generado por IA puede ser incorrecto.">
            <a:extLst>
              <a:ext uri="{FF2B5EF4-FFF2-40B4-BE49-F238E27FC236}">
                <a16:creationId xmlns:a16="http://schemas.microsoft.com/office/drawing/2014/main" id="{86B5EA39-5051-4271-415E-9D282E6CAF65}"/>
              </a:ext>
            </a:extLst>
          </p:cNvPr>
          <p:cNvPicPr>
            <a:picLocks noChangeAspect="1"/>
          </p:cNvPicPr>
          <p:nvPr/>
        </p:nvPicPr>
        <p:blipFill>
          <a:blip r:embed="rId9"/>
          <a:stretch>
            <a:fillRect/>
          </a:stretch>
        </p:blipFill>
        <p:spPr>
          <a:xfrm>
            <a:off x="13456251" y="169469"/>
            <a:ext cx="696754" cy="90542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89109" y="384215"/>
            <a:ext cx="3885724" cy="436602"/>
          </a:xfrm>
          <a:prstGeom prst="rect">
            <a:avLst/>
          </a:prstGeom>
          <a:noFill/>
          <a:ln/>
        </p:spPr>
        <p:txBody>
          <a:bodyPr wrap="none" lIns="0" tIns="0" rIns="0" bIns="0" rtlCol="0" anchor="t"/>
          <a:lstStyle/>
          <a:p>
            <a:pPr marL="0" indent="0" algn="l">
              <a:lnSpc>
                <a:spcPts val="3400"/>
              </a:lnSpc>
              <a:buNone/>
            </a:pPr>
            <a:r>
              <a:rPr lang="en-US" sz="3600" b="1" dirty="0">
                <a:solidFill>
                  <a:srgbClr val="E1E5CD"/>
                </a:solidFill>
                <a:latin typeface="Outfit Bold" pitchFamily="34" charset="0"/>
                <a:ea typeface="Outfit Bold" pitchFamily="34" charset="-122"/>
                <a:cs typeface="Outfit Bold" pitchFamily="34" charset="-120"/>
              </a:rPr>
              <a:t>Introducción al Proyecto</a:t>
            </a:r>
            <a:endParaRPr lang="en-US" sz="3600" dirty="0"/>
          </a:p>
        </p:txBody>
      </p:sp>
      <p:sp>
        <p:nvSpPr>
          <p:cNvPr id="3" name="Text 1"/>
          <p:cNvSpPr/>
          <p:nvPr/>
        </p:nvSpPr>
        <p:spPr>
          <a:xfrm>
            <a:off x="489109" y="1100257"/>
            <a:ext cx="13652183" cy="447199"/>
          </a:xfrm>
          <a:prstGeom prst="rect">
            <a:avLst/>
          </a:prstGeom>
          <a:noFill/>
          <a:ln/>
        </p:spPr>
        <p:txBody>
          <a:bodyPr wrap="square" lIns="0" tIns="0" rIns="0" bIns="0" rtlCol="0" anchor="t"/>
          <a:lstStyle/>
          <a:p>
            <a:pPr marL="0" indent="0" algn="l">
              <a:lnSpc>
                <a:spcPts val="1750"/>
              </a:lnSpc>
              <a:buNone/>
            </a:pPr>
            <a:r>
              <a:rPr lang="en-US" sz="1400" dirty="0">
                <a:solidFill>
                  <a:srgbClr val="C2C4B5"/>
                </a:solidFill>
                <a:latin typeface="Bitter" pitchFamily="34" charset="0"/>
                <a:ea typeface="Bitter" pitchFamily="34" charset="-122"/>
                <a:cs typeface="Bitter" pitchFamily="34" charset="-120"/>
              </a:rPr>
              <a:t>El sector educativo chileno, desde colegios hasta universidades, enfrenta desafíos significativos en la gestión académica. La lentitud y desconexión de los procesos administrativos actuales impiden un análisis eficaz de datos, lo que limita la capacidad de las instituciones para tomar decisiones informadas y en tiempo real.</a:t>
            </a:r>
            <a:endParaRPr lang="en-US" sz="1400" dirty="0"/>
          </a:p>
        </p:txBody>
      </p:sp>
      <p:sp>
        <p:nvSpPr>
          <p:cNvPr id="4" name="Text 2"/>
          <p:cNvSpPr/>
          <p:nvPr/>
        </p:nvSpPr>
        <p:spPr>
          <a:xfrm>
            <a:off x="489109" y="1844278"/>
            <a:ext cx="1746766" cy="218242"/>
          </a:xfrm>
          <a:prstGeom prst="rect">
            <a:avLst/>
          </a:prstGeom>
          <a:noFill/>
          <a:ln/>
        </p:spPr>
        <p:txBody>
          <a:bodyPr wrap="none" lIns="0" tIns="0" rIns="0" bIns="0" rtlCol="0" anchor="t"/>
          <a:lstStyle/>
          <a:p>
            <a:pPr marL="0" indent="0" algn="l">
              <a:lnSpc>
                <a:spcPts val="1700"/>
              </a:lnSpc>
              <a:buNone/>
            </a:pPr>
            <a:r>
              <a:rPr lang="en-US" b="1" dirty="0">
                <a:solidFill>
                  <a:srgbClr val="E1E5CD"/>
                </a:solidFill>
                <a:latin typeface="Outfit Bold" pitchFamily="34" charset="0"/>
                <a:ea typeface="Outfit Bold" pitchFamily="34" charset="-122"/>
                <a:cs typeface="Outfit Bold" pitchFamily="34" charset="-120"/>
              </a:rPr>
              <a:t>Nuestra Propuesta</a:t>
            </a:r>
            <a:endParaRPr lang="en-US" dirty="0"/>
          </a:p>
        </p:txBody>
      </p:sp>
      <p:sp>
        <p:nvSpPr>
          <p:cNvPr id="5" name="Text 3"/>
          <p:cNvSpPr/>
          <p:nvPr/>
        </p:nvSpPr>
        <p:spPr>
          <a:xfrm>
            <a:off x="489109" y="2202180"/>
            <a:ext cx="13269922" cy="1057274"/>
          </a:xfrm>
          <a:prstGeom prst="rect">
            <a:avLst/>
          </a:prstGeom>
          <a:noFill/>
          <a:ln/>
        </p:spPr>
        <p:txBody>
          <a:bodyPr wrap="square" lIns="0" tIns="0" rIns="0" bIns="0" rtlCol="0" anchor="t"/>
          <a:lstStyle/>
          <a:p>
            <a:pPr marL="0" indent="0" algn="l">
              <a:lnSpc>
                <a:spcPts val="1750"/>
              </a:lnSpc>
              <a:buNone/>
            </a:pPr>
            <a:r>
              <a:rPr lang="en-US" sz="1400" dirty="0">
                <a:solidFill>
                  <a:srgbClr val="C2C4B5"/>
                </a:solidFill>
                <a:latin typeface="Bitter" pitchFamily="34" charset="0"/>
                <a:ea typeface="Bitter" pitchFamily="34" charset="-122"/>
                <a:cs typeface="Bitter" pitchFamily="34" charset="-120"/>
              </a:rPr>
              <a:t>Hemos desarrollado una </a:t>
            </a:r>
            <a:r>
              <a:rPr lang="en-US" sz="1400" b="1" dirty="0">
                <a:solidFill>
                  <a:srgbClr val="C2C4B5"/>
                </a:solidFill>
                <a:latin typeface="Bitter" pitchFamily="34" charset="0"/>
                <a:ea typeface="Bitter" pitchFamily="34" charset="-122"/>
                <a:cs typeface="Bitter" pitchFamily="34" charset="-120"/>
              </a:rPr>
              <a:t>plataforma académica digital responsiva</a:t>
            </a:r>
            <a:r>
              <a:rPr lang="en-US" sz="1400" dirty="0">
                <a:solidFill>
                  <a:srgbClr val="C2C4B5"/>
                </a:solidFill>
                <a:latin typeface="Bitter" pitchFamily="34" charset="0"/>
                <a:ea typeface="Bitter" pitchFamily="34" charset="-122"/>
                <a:cs typeface="Bitter" pitchFamily="34" charset="-120"/>
              </a:rPr>
              <a:t>, accesible desde cualquier dispositivo (computadores, tablets, celulares). Su objetivo principal es automatizar la toma de asistencia y el registro de notas, transformando estos procesos manuales en flujos digitales eficientes</a:t>
            </a:r>
            <a:r>
              <a:rPr lang="en-US" sz="1100" dirty="0">
                <a:solidFill>
                  <a:srgbClr val="C2C4B5"/>
                </a:solidFill>
                <a:latin typeface="Bitter" pitchFamily="34" charset="0"/>
                <a:ea typeface="Bitter" pitchFamily="34" charset="-122"/>
                <a:cs typeface="Bitter" pitchFamily="34" charset="-120"/>
              </a:rPr>
              <a:t>.</a:t>
            </a:r>
            <a:endParaRPr lang="en-US" sz="1100" dirty="0"/>
          </a:p>
        </p:txBody>
      </p:sp>
      <p:pic>
        <p:nvPicPr>
          <p:cNvPr id="6" name="Image 0" descr="preencoded.png"/>
          <p:cNvPicPr>
            <a:picLocks noChangeAspect="1"/>
          </p:cNvPicPr>
          <p:nvPr/>
        </p:nvPicPr>
        <p:blipFill>
          <a:blip r:embed="rId3"/>
          <a:stretch>
            <a:fillRect/>
          </a:stretch>
        </p:blipFill>
        <p:spPr>
          <a:xfrm>
            <a:off x="720761" y="3089557"/>
            <a:ext cx="4574605" cy="45746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 4"/>
          <p:cNvSpPr/>
          <p:nvPr/>
        </p:nvSpPr>
        <p:spPr>
          <a:xfrm>
            <a:off x="489109" y="8831818"/>
            <a:ext cx="13652183" cy="447199"/>
          </a:xfrm>
          <a:prstGeom prst="rect">
            <a:avLst/>
          </a:prstGeom>
          <a:noFill/>
          <a:ln/>
        </p:spPr>
        <p:txBody>
          <a:bodyPr wrap="square" lIns="0" tIns="0" rIns="0" bIns="0" rtlCol="0" anchor="t"/>
          <a:lstStyle/>
          <a:p>
            <a:pPr marL="0" indent="0" algn="l">
              <a:lnSpc>
                <a:spcPts val="1750"/>
              </a:lnSpc>
              <a:buNone/>
            </a:pPr>
            <a:r>
              <a:rPr lang="en-US" sz="1100" dirty="0">
                <a:solidFill>
                  <a:srgbClr val="C2C4B5"/>
                </a:solidFill>
                <a:latin typeface="Bitter" pitchFamily="34" charset="0"/>
                <a:ea typeface="Bitter" pitchFamily="34" charset="-122"/>
                <a:cs typeface="Bitter" pitchFamily="34" charset="-120"/>
              </a:rPr>
              <a:t>Pero va más allá. La plataforma está diseñada para generar </a:t>
            </a:r>
            <a:r>
              <a:rPr lang="en-US" sz="1100" dirty="0">
                <a:solidFill>
                  <a:srgbClr val="9FA582"/>
                </a:solidFill>
                <a:latin typeface="Bitter" pitchFamily="34" charset="0"/>
                <a:ea typeface="Bitter" pitchFamily="34" charset="-122"/>
                <a:cs typeface="Bitter" pitchFamily="34" charset="-120"/>
              </a:rPr>
              <a:t>reportes, estadísticas y dashboards interactivos</a:t>
            </a:r>
            <a:r>
              <a:rPr lang="en-US" sz="1100" dirty="0">
                <a:solidFill>
                  <a:srgbClr val="C2C4B5"/>
                </a:solidFill>
                <a:latin typeface="Bitter" pitchFamily="34" charset="0"/>
                <a:ea typeface="Bitter" pitchFamily="34" charset="-122"/>
                <a:cs typeface="Bitter" pitchFamily="34" charset="-120"/>
              </a:rPr>
              <a:t> que faciliten la toma de decisiones estratégicas basadas en datos. Así, buscamos no solo digitalizar, sino también potenciar la gestión académica.</a:t>
            </a:r>
            <a:endParaRPr lang="en-US" sz="1100" dirty="0"/>
          </a:p>
        </p:txBody>
      </p:sp>
      <p:pic>
        <p:nvPicPr>
          <p:cNvPr id="9" name="Imagen 8">
            <a:extLst>
              <a:ext uri="{FF2B5EF4-FFF2-40B4-BE49-F238E27FC236}">
                <a16:creationId xmlns:a16="http://schemas.microsoft.com/office/drawing/2014/main" id="{A2E3BF21-742A-4AD1-BAC6-F2DC5E18F48B}"/>
              </a:ext>
            </a:extLst>
          </p:cNvPr>
          <p:cNvPicPr>
            <a:picLocks noChangeAspect="1"/>
          </p:cNvPicPr>
          <p:nvPr/>
        </p:nvPicPr>
        <p:blipFill>
          <a:blip r:embed="rId4"/>
          <a:stretch>
            <a:fillRect/>
          </a:stretch>
        </p:blipFill>
        <p:spPr>
          <a:xfrm>
            <a:off x="12378921" y="7664162"/>
            <a:ext cx="2154660" cy="504895"/>
          </a:xfrm>
          <a:prstGeom prst="rect">
            <a:avLst/>
          </a:prstGeom>
        </p:spPr>
      </p:pic>
      <p:pic>
        <p:nvPicPr>
          <p:cNvPr id="17" name="Imagen 16" descr="Logotipo&#10;&#10;El contenido generado por IA puede ser incorrecto.">
            <a:extLst>
              <a:ext uri="{FF2B5EF4-FFF2-40B4-BE49-F238E27FC236}">
                <a16:creationId xmlns:a16="http://schemas.microsoft.com/office/drawing/2014/main" id="{A79D59D2-E9FD-DE14-77F0-A657A32B247E}"/>
              </a:ext>
            </a:extLst>
          </p:cNvPr>
          <p:cNvPicPr>
            <a:picLocks noChangeAspect="1"/>
          </p:cNvPicPr>
          <p:nvPr/>
        </p:nvPicPr>
        <p:blipFill>
          <a:blip r:embed="rId5"/>
          <a:stretch>
            <a:fillRect/>
          </a:stretch>
        </p:blipFill>
        <p:spPr>
          <a:xfrm>
            <a:off x="13456251" y="190985"/>
            <a:ext cx="696754" cy="905427"/>
          </a:xfrm>
          <a:prstGeom prst="rect">
            <a:avLst/>
          </a:prstGeom>
        </p:spPr>
      </p:pic>
      <p:pic>
        <p:nvPicPr>
          <p:cNvPr id="18" name="Imagen 17" descr="Logotipo">
            <a:extLst>
              <a:ext uri="{FF2B5EF4-FFF2-40B4-BE49-F238E27FC236}">
                <a16:creationId xmlns:a16="http://schemas.microsoft.com/office/drawing/2014/main" id="{1B26A38D-0FF1-2B30-8482-EA7DA6A1C952}"/>
              </a:ext>
            </a:extLst>
          </p:cNvPr>
          <p:cNvPicPr>
            <a:picLocks noChangeAspect="1"/>
          </p:cNvPicPr>
          <p:nvPr/>
        </p:nvPicPr>
        <p:blipFill>
          <a:blip r:embed="rId6"/>
          <a:stretch>
            <a:fillRect/>
          </a:stretch>
        </p:blipFill>
        <p:spPr>
          <a:xfrm>
            <a:off x="12182502" y="7427614"/>
            <a:ext cx="2060517" cy="5048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63642" y="571619"/>
            <a:ext cx="7378422" cy="503277"/>
          </a:xfrm>
          <a:prstGeom prst="rect">
            <a:avLst/>
          </a:prstGeom>
          <a:noFill/>
          <a:ln/>
        </p:spPr>
        <p:txBody>
          <a:bodyPr wrap="none" lIns="0" tIns="0" rIns="0" bIns="0" rtlCol="0" anchor="t"/>
          <a:lstStyle/>
          <a:p>
            <a:pPr marL="0" indent="0" algn="l">
              <a:lnSpc>
                <a:spcPts val="3950"/>
              </a:lnSpc>
              <a:buNone/>
            </a:pPr>
            <a:r>
              <a:rPr lang="en-US" sz="3150" b="1" dirty="0">
                <a:solidFill>
                  <a:srgbClr val="E1E5CD"/>
                </a:solidFill>
                <a:latin typeface="Outfit Bold" pitchFamily="34" charset="0"/>
                <a:ea typeface="Outfit Bold" pitchFamily="34" charset="-122"/>
                <a:cs typeface="Outfit Bold" pitchFamily="34" charset="-120"/>
              </a:rPr>
              <a:t>La Necesidad de Transformación Digital</a:t>
            </a:r>
            <a:endParaRPr lang="en-US" sz="3150" dirty="0"/>
          </a:p>
        </p:txBody>
      </p:sp>
      <p:sp>
        <p:nvSpPr>
          <p:cNvPr id="3" name="Shape 1"/>
          <p:cNvSpPr/>
          <p:nvPr/>
        </p:nvSpPr>
        <p:spPr>
          <a:xfrm>
            <a:off x="563642" y="1396960"/>
            <a:ext cx="4393644" cy="2054423"/>
          </a:xfrm>
          <a:prstGeom prst="roundRect">
            <a:avLst>
              <a:gd name="adj" fmla="val 1176"/>
            </a:avLst>
          </a:prstGeom>
          <a:solidFill>
            <a:srgbClr val="1C1D1F"/>
          </a:solidFill>
          <a:ln w="22860">
            <a:solidFill>
              <a:srgbClr val="545557"/>
            </a:solidFill>
            <a:prstDash val="solid"/>
          </a:ln>
        </p:spPr>
        <p:txBody>
          <a:bodyPr/>
          <a:lstStyle/>
          <a:p>
            <a:endParaRPr lang="es-CL"/>
          </a:p>
        </p:txBody>
      </p:sp>
      <p:sp>
        <p:nvSpPr>
          <p:cNvPr id="4" name="Shape 2"/>
          <p:cNvSpPr/>
          <p:nvPr/>
        </p:nvSpPr>
        <p:spPr>
          <a:xfrm>
            <a:off x="563642" y="1396960"/>
            <a:ext cx="45720" cy="2054423"/>
          </a:xfrm>
          <a:prstGeom prst="roundRect">
            <a:avLst>
              <a:gd name="adj" fmla="val 52841"/>
            </a:avLst>
          </a:prstGeom>
          <a:solidFill>
            <a:srgbClr val="9FA582"/>
          </a:solidFill>
          <a:ln/>
        </p:spPr>
        <p:txBody>
          <a:bodyPr/>
          <a:lstStyle/>
          <a:p>
            <a:endParaRPr lang="es-CL"/>
          </a:p>
        </p:txBody>
      </p:sp>
      <p:sp>
        <p:nvSpPr>
          <p:cNvPr id="5" name="Text 3"/>
          <p:cNvSpPr/>
          <p:nvPr/>
        </p:nvSpPr>
        <p:spPr>
          <a:xfrm>
            <a:off x="793194" y="1580793"/>
            <a:ext cx="3284815" cy="301943"/>
          </a:xfrm>
          <a:prstGeom prst="rect">
            <a:avLst/>
          </a:prstGeom>
          <a:noFill/>
          <a:ln/>
        </p:spPr>
        <p:txBody>
          <a:bodyPr wrap="none" lIns="0" tIns="0" rIns="0" bIns="0" rtlCol="0" anchor="t"/>
          <a:lstStyle/>
          <a:p>
            <a:pPr marL="0" indent="0" algn="l">
              <a:lnSpc>
                <a:spcPts val="2350"/>
              </a:lnSpc>
              <a:buNone/>
            </a:pPr>
            <a:r>
              <a:rPr lang="en-US" sz="1900" b="1" dirty="0">
                <a:solidFill>
                  <a:srgbClr val="C2C4B5"/>
                </a:solidFill>
                <a:latin typeface="Outfit Bold" pitchFamily="34" charset="0"/>
                <a:ea typeface="Outfit Bold" pitchFamily="34" charset="-122"/>
                <a:cs typeface="Outfit Bold" pitchFamily="34" charset="-120"/>
              </a:rPr>
              <a:t>Procesos Manuales Obsoletos</a:t>
            </a:r>
            <a:endParaRPr lang="en-US" sz="1900" dirty="0"/>
          </a:p>
        </p:txBody>
      </p:sp>
      <p:sp>
        <p:nvSpPr>
          <p:cNvPr id="6" name="Text 4"/>
          <p:cNvSpPr/>
          <p:nvPr/>
        </p:nvSpPr>
        <p:spPr>
          <a:xfrm>
            <a:off x="793194" y="1979295"/>
            <a:ext cx="3980259" cy="1288256"/>
          </a:xfrm>
          <a:prstGeom prst="rect">
            <a:avLst/>
          </a:prstGeom>
          <a:noFill/>
          <a:ln/>
        </p:spPr>
        <p:txBody>
          <a:bodyPr wrap="squar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La dependencia de métodos administrativos manuales genera retrasos, errores y falta de transparencia. Esto impide que directivos y docentes accedan a información estratégica vital para la toma de decisiones.</a:t>
            </a:r>
            <a:endParaRPr lang="en-US" sz="1250" dirty="0"/>
          </a:p>
        </p:txBody>
      </p:sp>
      <p:sp>
        <p:nvSpPr>
          <p:cNvPr id="7" name="Shape 5"/>
          <p:cNvSpPr/>
          <p:nvPr/>
        </p:nvSpPr>
        <p:spPr>
          <a:xfrm>
            <a:off x="5118259" y="1396960"/>
            <a:ext cx="4393763" cy="2054423"/>
          </a:xfrm>
          <a:prstGeom prst="roundRect">
            <a:avLst>
              <a:gd name="adj" fmla="val 1176"/>
            </a:avLst>
          </a:prstGeom>
          <a:solidFill>
            <a:srgbClr val="1C1D1F"/>
          </a:solidFill>
          <a:ln w="22860">
            <a:solidFill>
              <a:srgbClr val="545557"/>
            </a:solidFill>
            <a:prstDash val="solid"/>
          </a:ln>
        </p:spPr>
        <p:txBody>
          <a:bodyPr/>
          <a:lstStyle/>
          <a:p>
            <a:endParaRPr lang="es-CL"/>
          </a:p>
        </p:txBody>
      </p:sp>
      <p:sp>
        <p:nvSpPr>
          <p:cNvPr id="8" name="Shape 6"/>
          <p:cNvSpPr/>
          <p:nvPr/>
        </p:nvSpPr>
        <p:spPr>
          <a:xfrm>
            <a:off x="5118259" y="1396960"/>
            <a:ext cx="45720" cy="2054423"/>
          </a:xfrm>
          <a:prstGeom prst="roundRect">
            <a:avLst>
              <a:gd name="adj" fmla="val 52841"/>
            </a:avLst>
          </a:prstGeom>
          <a:solidFill>
            <a:srgbClr val="9FA582"/>
          </a:solidFill>
          <a:ln/>
        </p:spPr>
        <p:txBody>
          <a:bodyPr/>
          <a:lstStyle/>
          <a:p>
            <a:endParaRPr lang="es-CL"/>
          </a:p>
        </p:txBody>
      </p:sp>
      <p:sp>
        <p:nvSpPr>
          <p:cNvPr id="9" name="Text 7"/>
          <p:cNvSpPr/>
          <p:nvPr/>
        </p:nvSpPr>
        <p:spPr>
          <a:xfrm>
            <a:off x="5347811" y="1580793"/>
            <a:ext cx="3061692" cy="301943"/>
          </a:xfrm>
          <a:prstGeom prst="rect">
            <a:avLst/>
          </a:prstGeom>
          <a:noFill/>
          <a:ln/>
        </p:spPr>
        <p:txBody>
          <a:bodyPr wrap="none" lIns="0" tIns="0" rIns="0" bIns="0" rtlCol="0" anchor="t"/>
          <a:lstStyle/>
          <a:p>
            <a:pPr marL="0" indent="0" algn="l">
              <a:lnSpc>
                <a:spcPts val="2350"/>
              </a:lnSpc>
              <a:buNone/>
            </a:pPr>
            <a:r>
              <a:rPr lang="en-US" sz="1900" b="1" dirty="0">
                <a:solidFill>
                  <a:srgbClr val="C2C4B5"/>
                </a:solidFill>
                <a:latin typeface="Outfit Bold" pitchFamily="34" charset="0"/>
                <a:ea typeface="Outfit Bold" pitchFamily="34" charset="-122"/>
                <a:cs typeface="Outfit Bold" pitchFamily="34" charset="-120"/>
              </a:rPr>
              <a:t>Falta de Datos Estratégicos</a:t>
            </a:r>
            <a:endParaRPr lang="en-US" sz="1900" dirty="0"/>
          </a:p>
        </p:txBody>
      </p:sp>
      <p:sp>
        <p:nvSpPr>
          <p:cNvPr id="10" name="Text 8"/>
          <p:cNvSpPr/>
          <p:nvPr/>
        </p:nvSpPr>
        <p:spPr>
          <a:xfrm>
            <a:off x="5347811" y="1979295"/>
            <a:ext cx="3980378" cy="1030605"/>
          </a:xfrm>
          <a:prstGeom prst="rect">
            <a:avLst/>
          </a:prstGeom>
          <a:noFill/>
          <a:ln/>
        </p:spPr>
        <p:txBody>
          <a:bodyPr wrap="squar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La ausencia de un sistema integrado dificulta el monitoreo en tiempo real de asistencia, rendimiento académico y patrones de deserción, impidiendo una intervención temprana y efectiva.</a:t>
            </a:r>
            <a:endParaRPr lang="en-US" sz="1250" dirty="0"/>
          </a:p>
        </p:txBody>
      </p:sp>
      <p:sp>
        <p:nvSpPr>
          <p:cNvPr id="11" name="Shape 9"/>
          <p:cNvSpPr/>
          <p:nvPr/>
        </p:nvSpPr>
        <p:spPr>
          <a:xfrm>
            <a:off x="9672995" y="1396960"/>
            <a:ext cx="4393763" cy="2054423"/>
          </a:xfrm>
          <a:prstGeom prst="roundRect">
            <a:avLst>
              <a:gd name="adj" fmla="val 1176"/>
            </a:avLst>
          </a:prstGeom>
          <a:solidFill>
            <a:srgbClr val="1C1D1F"/>
          </a:solidFill>
          <a:ln w="22860">
            <a:solidFill>
              <a:srgbClr val="545557"/>
            </a:solidFill>
            <a:prstDash val="solid"/>
          </a:ln>
        </p:spPr>
        <p:txBody>
          <a:bodyPr/>
          <a:lstStyle/>
          <a:p>
            <a:endParaRPr lang="es-CL"/>
          </a:p>
        </p:txBody>
      </p:sp>
      <p:sp>
        <p:nvSpPr>
          <p:cNvPr id="12" name="Shape 10"/>
          <p:cNvSpPr/>
          <p:nvPr/>
        </p:nvSpPr>
        <p:spPr>
          <a:xfrm>
            <a:off x="9672995" y="1396960"/>
            <a:ext cx="45720" cy="2054423"/>
          </a:xfrm>
          <a:prstGeom prst="roundRect">
            <a:avLst>
              <a:gd name="adj" fmla="val 52841"/>
            </a:avLst>
          </a:prstGeom>
          <a:solidFill>
            <a:srgbClr val="9FA582"/>
          </a:solidFill>
          <a:ln/>
        </p:spPr>
        <p:txBody>
          <a:bodyPr/>
          <a:lstStyle/>
          <a:p>
            <a:endParaRPr lang="es-CL"/>
          </a:p>
        </p:txBody>
      </p:sp>
      <p:sp>
        <p:nvSpPr>
          <p:cNvPr id="13" name="Text 11"/>
          <p:cNvSpPr/>
          <p:nvPr/>
        </p:nvSpPr>
        <p:spPr>
          <a:xfrm>
            <a:off x="9902547" y="1580793"/>
            <a:ext cx="3464957" cy="301943"/>
          </a:xfrm>
          <a:prstGeom prst="rect">
            <a:avLst/>
          </a:prstGeom>
          <a:noFill/>
          <a:ln/>
        </p:spPr>
        <p:txBody>
          <a:bodyPr wrap="none" lIns="0" tIns="0" rIns="0" bIns="0" rtlCol="0" anchor="t"/>
          <a:lstStyle/>
          <a:p>
            <a:pPr marL="0" indent="0" algn="l">
              <a:lnSpc>
                <a:spcPts val="2350"/>
              </a:lnSpc>
              <a:buNone/>
            </a:pPr>
            <a:r>
              <a:rPr lang="en-US" sz="1900" b="1" dirty="0">
                <a:solidFill>
                  <a:srgbClr val="C2C4B5"/>
                </a:solidFill>
                <a:latin typeface="Outfit Bold" pitchFamily="34" charset="0"/>
                <a:ea typeface="Outfit Bold" pitchFamily="34" charset="-122"/>
                <a:cs typeface="Outfit Bold" pitchFamily="34" charset="-120"/>
              </a:rPr>
              <a:t>Impacto Negativo en la Calidad</a:t>
            </a:r>
            <a:endParaRPr lang="en-US" sz="1900" dirty="0"/>
          </a:p>
        </p:txBody>
      </p:sp>
      <p:sp>
        <p:nvSpPr>
          <p:cNvPr id="14" name="Text 12"/>
          <p:cNvSpPr/>
          <p:nvPr/>
        </p:nvSpPr>
        <p:spPr>
          <a:xfrm>
            <a:off x="9902547" y="1979295"/>
            <a:ext cx="3980378" cy="1288256"/>
          </a:xfrm>
          <a:prstGeom prst="rect">
            <a:avLst/>
          </a:prstGeom>
          <a:noFill/>
          <a:ln/>
        </p:spPr>
        <p:txBody>
          <a:bodyPr wrap="squar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Estos desafíos administrativos repercuten directamente en la calidad educativa, limitando la capacidad de las instituciones para optimizar sus recursos y mejorar la experiencia de enseñanza-aprendizaje.</a:t>
            </a:r>
            <a:endParaRPr lang="en-US" sz="1250" dirty="0"/>
          </a:p>
        </p:txBody>
      </p:sp>
      <p:sp>
        <p:nvSpPr>
          <p:cNvPr id="15" name="Text 13"/>
          <p:cNvSpPr/>
          <p:nvPr/>
        </p:nvSpPr>
        <p:spPr>
          <a:xfrm>
            <a:off x="563642" y="3632478"/>
            <a:ext cx="13503116" cy="257651"/>
          </a:xfrm>
          <a:prstGeom prst="rect">
            <a:avLst/>
          </a:prstGeom>
          <a:noFill/>
          <a:ln/>
        </p:spPr>
        <p:txBody>
          <a:bodyPr wrap="non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Una gestión académica eficiente permite detectar y abordar problemas como la baja asistencia o el bajo rendimiento antes de que escalen, fomentando la permanencia estudiantil.</a:t>
            </a:r>
            <a:endParaRPr lang="en-US" sz="1250" dirty="0"/>
          </a:p>
        </p:txBody>
      </p:sp>
      <p:sp>
        <p:nvSpPr>
          <p:cNvPr id="16" name="Text 14"/>
          <p:cNvSpPr/>
          <p:nvPr/>
        </p:nvSpPr>
        <p:spPr>
          <a:xfrm>
            <a:off x="6107311" y="4131707"/>
            <a:ext cx="2415778" cy="301943"/>
          </a:xfrm>
          <a:prstGeom prst="rect">
            <a:avLst/>
          </a:prstGeom>
          <a:noFill/>
          <a:ln/>
        </p:spPr>
        <p:txBody>
          <a:bodyPr wrap="none" lIns="0" tIns="0" rIns="0" bIns="0" rtlCol="0" anchor="t"/>
          <a:lstStyle/>
          <a:p>
            <a:pPr marL="0" indent="0" algn="ctr">
              <a:lnSpc>
                <a:spcPts val="2350"/>
              </a:lnSpc>
              <a:buNone/>
            </a:pPr>
            <a:r>
              <a:rPr lang="en-US" sz="1900" b="1" dirty="0">
                <a:solidFill>
                  <a:srgbClr val="E1E5CD"/>
                </a:solidFill>
                <a:latin typeface="Outfit Bold" pitchFamily="34" charset="0"/>
                <a:ea typeface="Outfit Bold" pitchFamily="34" charset="-122"/>
                <a:cs typeface="Outfit Bold" pitchFamily="34" charset="-120"/>
              </a:rPr>
              <a:t>Beneficios Clave</a:t>
            </a:r>
            <a:endParaRPr lang="en-US" sz="1900" dirty="0"/>
          </a:p>
        </p:txBody>
      </p:sp>
      <p:sp>
        <p:nvSpPr>
          <p:cNvPr id="17" name="Shape 15"/>
          <p:cNvSpPr/>
          <p:nvPr/>
        </p:nvSpPr>
        <p:spPr>
          <a:xfrm>
            <a:off x="563642" y="4675227"/>
            <a:ext cx="6671072" cy="483156"/>
          </a:xfrm>
          <a:prstGeom prst="roundRect">
            <a:avLst>
              <a:gd name="adj" fmla="val 480019"/>
            </a:avLst>
          </a:prstGeom>
          <a:solidFill>
            <a:srgbClr val="3B3C3E"/>
          </a:solidFill>
          <a:ln/>
        </p:spPr>
        <p:txBody>
          <a:bodyPr/>
          <a:lstStyle/>
          <a:p>
            <a:endParaRPr lang="es-CL"/>
          </a:p>
        </p:txBody>
      </p:sp>
      <p:sp>
        <p:nvSpPr>
          <p:cNvPr id="18" name="Text 16"/>
          <p:cNvSpPr/>
          <p:nvPr/>
        </p:nvSpPr>
        <p:spPr>
          <a:xfrm>
            <a:off x="3778329" y="4765834"/>
            <a:ext cx="241578" cy="301943"/>
          </a:xfrm>
          <a:prstGeom prst="rect">
            <a:avLst/>
          </a:prstGeom>
          <a:noFill/>
          <a:ln/>
        </p:spPr>
        <p:txBody>
          <a:bodyPr wrap="none" lIns="0" tIns="0" rIns="0" bIns="0" rtlCol="0" anchor="t"/>
          <a:lstStyle/>
          <a:p>
            <a:pPr marL="0" indent="0" algn="l">
              <a:lnSpc>
                <a:spcPts val="1900"/>
              </a:lnSpc>
              <a:buNone/>
            </a:pPr>
            <a:r>
              <a:rPr lang="en-US" sz="1900" b="1" dirty="0">
                <a:solidFill>
                  <a:srgbClr val="C2C4B5"/>
                </a:solidFill>
                <a:latin typeface="Outfit Bold" pitchFamily="34" charset="0"/>
                <a:ea typeface="Outfit Bold" pitchFamily="34" charset="-122"/>
                <a:cs typeface="Outfit Bold" pitchFamily="34" charset="-120"/>
              </a:rPr>
              <a:t>1</a:t>
            </a:r>
            <a:endParaRPr lang="en-US" sz="1900" dirty="0"/>
          </a:p>
        </p:txBody>
      </p:sp>
      <p:sp>
        <p:nvSpPr>
          <p:cNvPr id="19" name="Text 17"/>
          <p:cNvSpPr/>
          <p:nvPr/>
        </p:nvSpPr>
        <p:spPr>
          <a:xfrm>
            <a:off x="724614" y="5319355"/>
            <a:ext cx="2013109" cy="251579"/>
          </a:xfrm>
          <a:prstGeom prst="rect">
            <a:avLst/>
          </a:prstGeom>
          <a:noFill/>
          <a:ln/>
        </p:spPr>
        <p:txBody>
          <a:bodyPr wrap="none" lIns="0" tIns="0" rIns="0" bIns="0" rtlCol="0" anchor="t"/>
          <a:lstStyle/>
          <a:p>
            <a:pPr marL="0" indent="0" algn="l">
              <a:lnSpc>
                <a:spcPts val="1950"/>
              </a:lnSpc>
              <a:buNone/>
            </a:pPr>
            <a:r>
              <a:rPr lang="en-US" sz="1550" b="1" dirty="0">
                <a:solidFill>
                  <a:srgbClr val="C2C4B5"/>
                </a:solidFill>
                <a:latin typeface="Outfit Bold" pitchFamily="34" charset="0"/>
                <a:ea typeface="Outfit Bold" pitchFamily="34" charset="-122"/>
                <a:cs typeface="Outfit Bold" pitchFamily="34" charset="-120"/>
              </a:rPr>
              <a:t>Reducción de Errores</a:t>
            </a:r>
            <a:endParaRPr lang="en-US" sz="1550" dirty="0"/>
          </a:p>
        </p:txBody>
      </p:sp>
      <p:sp>
        <p:nvSpPr>
          <p:cNvPr id="20" name="Text 18"/>
          <p:cNvSpPr/>
          <p:nvPr/>
        </p:nvSpPr>
        <p:spPr>
          <a:xfrm>
            <a:off x="724614" y="5667494"/>
            <a:ext cx="6349127" cy="257651"/>
          </a:xfrm>
          <a:prstGeom prst="rect">
            <a:avLst/>
          </a:prstGeom>
          <a:noFill/>
          <a:ln/>
        </p:spPr>
        <p:txBody>
          <a:bodyPr wrap="non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Registros más precisos y confiables.</a:t>
            </a:r>
            <a:endParaRPr lang="en-US" sz="1250" dirty="0"/>
          </a:p>
        </p:txBody>
      </p:sp>
      <p:sp>
        <p:nvSpPr>
          <p:cNvPr id="21" name="Shape 19"/>
          <p:cNvSpPr/>
          <p:nvPr/>
        </p:nvSpPr>
        <p:spPr>
          <a:xfrm>
            <a:off x="7395686" y="4675227"/>
            <a:ext cx="6671072" cy="483156"/>
          </a:xfrm>
          <a:prstGeom prst="roundRect">
            <a:avLst>
              <a:gd name="adj" fmla="val 480019"/>
            </a:avLst>
          </a:prstGeom>
          <a:solidFill>
            <a:srgbClr val="3B3C3E"/>
          </a:solidFill>
          <a:ln/>
        </p:spPr>
        <p:txBody>
          <a:bodyPr/>
          <a:lstStyle/>
          <a:p>
            <a:endParaRPr lang="es-CL"/>
          </a:p>
        </p:txBody>
      </p:sp>
      <p:sp>
        <p:nvSpPr>
          <p:cNvPr id="22" name="Text 20"/>
          <p:cNvSpPr/>
          <p:nvPr/>
        </p:nvSpPr>
        <p:spPr>
          <a:xfrm>
            <a:off x="10610374" y="4765834"/>
            <a:ext cx="241578" cy="301943"/>
          </a:xfrm>
          <a:prstGeom prst="rect">
            <a:avLst/>
          </a:prstGeom>
          <a:noFill/>
          <a:ln/>
        </p:spPr>
        <p:txBody>
          <a:bodyPr wrap="none" lIns="0" tIns="0" rIns="0" bIns="0" rtlCol="0" anchor="t"/>
          <a:lstStyle/>
          <a:p>
            <a:pPr marL="0" indent="0" algn="l">
              <a:lnSpc>
                <a:spcPts val="1900"/>
              </a:lnSpc>
              <a:buNone/>
            </a:pPr>
            <a:r>
              <a:rPr lang="en-US" sz="1900" b="1" dirty="0">
                <a:solidFill>
                  <a:srgbClr val="C2C4B5"/>
                </a:solidFill>
                <a:latin typeface="Outfit Bold" pitchFamily="34" charset="0"/>
                <a:ea typeface="Outfit Bold" pitchFamily="34" charset="-122"/>
                <a:cs typeface="Outfit Bold" pitchFamily="34" charset="-120"/>
              </a:rPr>
              <a:t>2</a:t>
            </a:r>
            <a:endParaRPr lang="en-US" sz="1900" dirty="0"/>
          </a:p>
        </p:txBody>
      </p:sp>
      <p:sp>
        <p:nvSpPr>
          <p:cNvPr id="23" name="Text 21"/>
          <p:cNvSpPr/>
          <p:nvPr/>
        </p:nvSpPr>
        <p:spPr>
          <a:xfrm>
            <a:off x="7556659" y="5319355"/>
            <a:ext cx="2171343" cy="251579"/>
          </a:xfrm>
          <a:prstGeom prst="rect">
            <a:avLst/>
          </a:prstGeom>
          <a:noFill/>
          <a:ln/>
        </p:spPr>
        <p:txBody>
          <a:bodyPr wrap="none" lIns="0" tIns="0" rIns="0" bIns="0" rtlCol="0" anchor="t"/>
          <a:lstStyle/>
          <a:p>
            <a:pPr marL="0" indent="0" algn="l">
              <a:lnSpc>
                <a:spcPts val="1950"/>
              </a:lnSpc>
              <a:buNone/>
            </a:pPr>
            <a:r>
              <a:rPr lang="en-US" sz="1550" b="1" dirty="0">
                <a:solidFill>
                  <a:srgbClr val="C2C4B5"/>
                </a:solidFill>
                <a:latin typeface="Outfit Bold" pitchFamily="34" charset="0"/>
                <a:ea typeface="Outfit Bold" pitchFamily="34" charset="-122"/>
                <a:cs typeface="Outfit Bold" pitchFamily="34" charset="-120"/>
              </a:rPr>
              <a:t>Análisis en Tiempo Real</a:t>
            </a:r>
            <a:endParaRPr lang="en-US" sz="1550" dirty="0"/>
          </a:p>
        </p:txBody>
      </p:sp>
      <p:sp>
        <p:nvSpPr>
          <p:cNvPr id="24" name="Text 22"/>
          <p:cNvSpPr/>
          <p:nvPr/>
        </p:nvSpPr>
        <p:spPr>
          <a:xfrm>
            <a:off x="7556659" y="5667494"/>
            <a:ext cx="6349127" cy="257651"/>
          </a:xfrm>
          <a:prstGeom prst="rect">
            <a:avLst/>
          </a:prstGeom>
          <a:noFill/>
          <a:ln/>
        </p:spPr>
        <p:txBody>
          <a:bodyPr wrap="non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Información accesible para todos los usuarios.</a:t>
            </a:r>
            <a:endParaRPr lang="en-US" sz="1250" dirty="0"/>
          </a:p>
        </p:txBody>
      </p:sp>
      <p:sp>
        <p:nvSpPr>
          <p:cNvPr id="25" name="Shape 23"/>
          <p:cNvSpPr/>
          <p:nvPr/>
        </p:nvSpPr>
        <p:spPr>
          <a:xfrm>
            <a:off x="563642" y="6247090"/>
            <a:ext cx="6671072" cy="483156"/>
          </a:xfrm>
          <a:prstGeom prst="roundRect">
            <a:avLst>
              <a:gd name="adj" fmla="val 480019"/>
            </a:avLst>
          </a:prstGeom>
          <a:solidFill>
            <a:srgbClr val="3B3C3E"/>
          </a:solidFill>
          <a:ln/>
        </p:spPr>
        <p:txBody>
          <a:bodyPr/>
          <a:lstStyle/>
          <a:p>
            <a:endParaRPr lang="es-CL"/>
          </a:p>
        </p:txBody>
      </p:sp>
      <p:sp>
        <p:nvSpPr>
          <p:cNvPr id="26" name="Text 24"/>
          <p:cNvSpPr/>
          <p:nvPr/>
        </p:nvSpPr>
        <p:spPr>
          <a:xfrm>
            <a:off x="3778329" y="6337697"/>
            <a:ext cx="241578" cy="301943"/>
          </a:xfrm>
          <a:prstGeom prst="rect">
            <a:avLst/>
          </a:prstGeom>
          <a:noFill/>
          <a:ln/>
        </p:spPr>
        <p:txBody>
          <a:bodyPr wrap="none" lIns="0" tIns="0" rIns="0" bIns="0" rtlCol="0" anchor="t"/>
          <a:lstStyle/>
          <a:p>
            <a:pPr marL="0" indent="0" algn="l">
              <a:lnSpc>
                <a:spcPts val="1900"/>
              </a:lnSpc>
              <a:buNone/>
            </a:pPr>
            <a:r>
              <a:rPr lang="en-US" sz="1900" b="1" dirty="0">
                <a:solidFill>
                  <a:srgbClr val="C2C4B5"/>
                </a:solidFill>
                <a:latin typeface="Outfit Bold" pitchFamily="34" charset="0"/>
                <a:ea typeface="Outfit Bold" pitchFamily="34" charset="-122"/>
                <a:cs typeface="Outfit Bold" pitchFamily="34" charset="-120"/>
              </a:rPr>
              <a:t>3</a:t>
            </a:r>
            <a:endParaRPr lang="en-US" sz="1900" dirty="0"/>
          </a:p>
        </p:txBody>
      </p:sp>
      <p:sp>
        <p:nvSpPr>
          <p:cNvPr id="27" name="Text 25"/>
          <p:cNvSpPr/>
          <p:nvPr/>
        </p:nvSpPr>
        <p:spPr>
          <a:xfrm>
            <a:off x="724614" y="6891218"/>
            <a:ext cx="2593896" cy="251579"/>
          </a:xfrm>
          <a:prstGeom prst="rect">
            <a:avLst/>
          </a:prstGeom>
          <a:noFill/>
          <a:ln/>
        </p:spPr>
        <p:txBody>
          <a:bodyPr wrap="none" lIns="0" tIns="0" rIns="0" bIns="0" rtlCol="0" anchor="t"/>
          <a:lstStyle/>
          <a:p>
            <a:pPr marL="0" indent="0" algn="l">
              <a:lnSpc>
                <a:spcPts val="1950"/>
              </a:lnSpc>
              <a:buNone/>
            </a:pPr>
            <a:r>
              <a:rPr lang="en-US" sz="1550" b="1" dirty="0">
                <a:solidFill>
                  <a:srgbClr val="C2C4B5"/>
                </a:solidFill>
                <a:latin typeface="Outfit Bold" pitchFamily="34" charset="0"/>
                <a:ea typeface="Outfit Bold" pitchFamily="34" charset="-122"/>
                <a:cs typeface="Outfit Bold" pitchFamily="34" charset="-120"/>
              </a:rPr>
              <a:t>Comunicación Transparente</a:t>
            </a:r>
            <a:endParaRPr lang="en-US" sz="1550" dirty="0"/>
          </a:p>
        </p:txBody>
      </p:sp>
      <p:sp>
        <p:nvSpPr>
          <p:cNvPr id="28" name="Text 26"/>
          <p:cNvSpPr/>
          <p:nvPr/>
        </p:nvSpPr>
        <p:spPr>
          <a:xfrm>
            <a:off x="724614" y="7239357"/>
            <a:ext cx="6349127" cy="257651"/>
          </a:xfrm>
          <a:prstGeom prst="rect">
            <a:avLst/>
          </a:prstGeom>
          <a:noFill/>
          <a:ln/>
        </p:spPr>
        <p:txBody>
          <a:bodyPr wrap="non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Mejora el vínculo con apoderados.</a:t>
            </a:r>
            <a:endParaRPr lang="en-US" sz="1250" dirty="0"/>
          </a:p>
        </p:txBody>
      </p:sp>
      <p:sp>
        <p:nvSpPr>
          <p:cNvPr id="29" name="Shape 27"/>
          <p:cNvSpPr/>
          <p:nvPr/>
        </p:nvSpPr>
        <p:spPr>
          <a:xfrm>
            <a:off x="7395686" y="6247090"/>
            <a:ext cx="6671072" cy="483156"/>
          </a:xfrm>
          <a:prstGeom prst="roundRect">
            <a:avLst>
              <a:gd name="adj" fmla="val 480019"/>
            </a:avLst>
          </a:prstGeom>
          <a:solidFill>
            <a:srgbClr val="3B3C3E"/>
          </a:solidFill>
          <a:ln/>
        </p:spPr>
        <p:txBody>
          <a:bodyPr/>
          <a:lstStyle/>
          <a:p>
            <a:endParaRPr lang="es-CL"/>
          </a:p>
        </p:txBody>
      </p:sp>
      <p:sp>
        <p:nvSpPr>
          <p:cNvPr id="30" name="Text 28"/>
          <p:cNvSpPr/>
          <p:nvPr/>
        </p:nvSpPr>
        <p:spPr>
          <a:xfrm>
            <a:off x="10610374" y="6337697"/>
            <a:ext cx="241578" cy="301943"/>
          </a:xfrm>
          <a:prstGeom prst="rect">
            <a:avLst/>
          </a:prstGeom>
          <a:noFill/>
          <a:ln/>
        </p:spPr>
        <p:txBody>
          <a:bodyPr wrap="none" lIns="0" tIns="0" rIns="0" bIns="0" rtlCol="0" anchor="t"/>
          <a:lstStyle/>
          <a:p>
            <a:pPr marL="0" indent="0" algn="l">
              <a:lnSpc>
                <a:spcPts val="1900"/>
              </a:lnSpc>
              <a:buNone/>
            </a:pPr>
            <a:r>
              <a:rPr lang="en-US" sz="1900" b="1" dirty="0">
                <a:solidFill>
                  <a:srgbClr val="C2C4B5"/>
                </a:solidFill>
                <a:latin typeface="Outfit Bold" pitchFamily="34" charset="0"/>
                <a:ea typeface="Outfit Bold" pitchFamily="34" charset="-122"/>
                <a:cs typeface="Outfit Bold" pitchFamily="34" charset="-120"/>
              </a:rPr>
              <a:t>4</a:t>
            </a:r>
            <a:endParaRPr lang="en-US" sz="1900" dirty="0"/>
          </a:p>
        </p:txBody>
      </p:sp>
      <p:sp>
        <p:nvSpPr>
          <p:cNvPr id="31" name="Text 29"/>
          <p:cNvSpPr/>
          <p:nvPr/>
        </p:nvSpPr>
        <p:spPr>
          <a:xfrm>
            <a:off x="7556659" y="6891218"/>
            <a:ext cx="2284095" cy="251579"/>
          </a:xfrm>
          <a:prstGeom prst="rect">
            <a:avLst/>
          </a:prstGeom>
          <a:noFill/>
          <a:ln/>
        </p:spPr>
        <p:txBody>
          <a:bodyPr wrap="none" lIns="0" tIns="0" rIns="0" bIns="0" rtlCol="0" anchor="t"/>
          <a:lstStyle/>
          <a:p>
            <a:pPr marL="0" indent="0" algn="l">
              <a:lnSpc>
                <a:spcPts val="1950"/>
              </a:lnSpc>
              <a:buNone/>
            </a:pPr>
            <a:r>
              <a:rPr lang="en-US" sz="1550" b="1" dirty="0">
                <a:solidFill>
                  <a:srgbClr val="C2C4B5"/>
                </a:solidFill>
                <a:latin typeface="Outfit Bold" pitchFamily="34" charset="0"/>
                <a:ea typeface="Outfit Bold" pitchFamily="34" charset="-122"/>
                <a:cs typeface="Outfit Bold" pitchFamily="34" charset="-120"/>
              </a:rPr>
              <a:t>Reportes Personalizados</a:t>
            </a:r>
            <a:endParaRPr lang="en-US" sz="1550" dirty="0"/>
          </a:p>
        </p:txBody>
      </p:sp>
      <p:sp>
        <p:nvSpPr>
          <p:cNvPr id="32" name="Text 30"/>
          <p:cNvSpPr/>
          <p:nvPr/>
        </p:nvSpPr>
        <p:spPr>
          <a:xfrm>
            <a:off x="7572656" y="7335797"/>
            <a:ext cx="3138704" cy="483156"/>
          </a:xfrm>
          <a:prstGeom prst="rect">
            <a:avLst/>
          </a:prstGeom>
          <a:noFill/>
          <a:ln/>
        </p:spPr>
        <p:txBody>
          <a:bodyPr wrap="non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Herramienta para la mejora continua.</a:t>
            </a:r>
            <a:endParaRPr lang="en-US" sz="1250" dirty="0"/>
          </a:p>
        </p:txBody>
      </p:sp>
      <p:pic>
        <p:nvPicPr>
          <p:cNvPr id="36" name="Imagen 35">
            <a:extLst>
              <a:ext uri="{FF2B5EF4-FFF2-40B4-BE49-F238E27FC236}">
                <a16:creationId xmlns:a16="http://schemas.microsoft.com/office/drawing/2014/main" id="{A08992A6-D670-3CBC-9589-66C3D8DC699B}"/>
              </a:ext>
            </a:extLst>
          </p:cNvPr>
          <p:cNvPicPr>
            <a:picLocks noChangeAspect="1"/>
          </p:cNvPicPr>
          <p:nvPr/>
        </p:nvPicPr>
        <p:blipFill>
          <a:blip r:embed="rId3"/>
          <a:stretch>
            <a:fillRect/>
          </a:stretch>
        </p:blipFill>
        <p:spPr>
          <a:xfrm>
            <a:off x="12378921" y="7664162"/>
            <a:ext cx="2154660" cy="504895"/>
          </a:xfrm>
          <a:prstGeom prst="rect">
            <a:avLst/>
          </a:prstGeom>
        </p:spPr>
      </p:pic>
      <p:pic>
        <p:nvPicPr>
          <p:cNvPr id="41" name="Imagen 40" descr="Logotipo&#10;&#10;El contenido generado por IA puede ser incorrecto.">
            <a:extLst>
              <a:ext uri="{FF2B5EF4-FFF2-40B4-BE49-F238E27FC236}">
                <a16:creationId xmlns:a16="http://schemas.microsoft.com/office/drawing/2014/main" id="{DFE2B88E-13CC-E62D-7D4D-0732F5BC42FE}"/>
              </a:ext>
            </a:extLst>
          </p:cNvPr>
          <p:cNvPicPr>
            <a:picLocks noChangeAspect="1"/>
          </p:cNvPicPr>
          <p:nvPr/>
        </p:nvPicPr>
        <p:blipFill>
          <a:blip r:embed="rId4"/>
          <a:stretch>
            <a:fillRect/>
          </a:stretch>
        </p:blipFill>
        <p:spPr>
          <a:xfrm>
            <a:off x="13456251" y="169469"/>
            <a:ext cx="696754" cy="905427"/>
          </a:xfrm>
          <a:prstGeom prst="rect">
            <a:avLst/>
          </a:prstGeom>
        </p:spPr>
      </p:pic>
      <p:pic>
        <p:nvPicPr>
          <p:cNvPr id="42" name="Imagen 41" descr="Logotipo">
            <a:extLst>
              <a:ext uri="{FF2B5EF4-FFF2-40B4-BE49-F238E27FC236}">
                <a16:creationId xmlns:a16="http://schemas.microsoft.com/office/drawing/2014/main" id="{6B906BDC-3BE7-DD2C-731B-B15AFF4E47A9}"/>
              </a:ext>
            </a:extLst>
          </p:cNvPr>
          <p:cNvPicPr>
            <a:picLocks noChangeAspect="1"/>
          </p:cNvPicPr>
          <p:nvPr/>
        </p:nvPicPr>
        <p:blipFill>
          <a:blip r:embed="rId5"/>
          <a:stretch>
            <a:fillRect/>
          </a:stretch>
        </p:blipFill>
        <p:spPr>
          <a:xfrm>
            <a:off x="12182502" y="7427614"/>
            <a:ext cx="2060517" cy="50489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14613" y="643652"/>
            <a:ext cx="6789182" cy="638175"/>
          </a:xfrm>
          <a:prstGeom prst="rect">
            <a:avLst/>
          </a:prstGeom>
          <a:noFill/>
          <a:ln/>
        </p:spPr>
        <p:txBody>
          <a:bodyPr wrap="none" lIns="0" tIns="0" rIns="0" bIns="0" rtlCol="0" anchor="t"/>
          <a:lstStyle/>
          <a:p>
            <a:pPr marL="0" indent="0" algn="l">
              <a:lnSpc>
                <a:spcPts val="5000"/>
              </a:lnSpc>
              <a:buNone/>
            </a:pPr>
            <a:r>
              <a:rPr lang="en-US" sz="4000" b="1" dirty="0">
                <a:solidFill>
                  <a:srgbClr val="E1E5CD"/>
                </a:solidFill>
                <a:latin typeface="Outfit Bold" pitchFamily="34" charset="0"/>
                <a:ea typeface="Outfit Bold" pitchFamily="34" charset="-122"/>
                <a:cs typeface="Outfit Bold" pitchFamily="34" charset="-120"/>
              </a:rPr>
              <a:t>Competencias Desarrolladas</a:t>
            </a:r>
            <a:endParaRPr lang="en-US" sz="4000" dirty="0"/>
          </a:p>
        </p:txBody>
      </p:sp>
      <p:sp>
        <p:nvSpPr>
          <p:cNvPr id="3" name="Text 1"/>
          <p:cNvSpPr/>
          <p:nvPr/>
        </p:nvSpPr>
        <p:spPr>
          <a:xfrm>
            <a:off x="714613" y="1690211"/>
            <a:ext cx="13201174" cy="653415"/>
          </a:xfrm>
          <a:prstGeom prst="rect">
            <a:avLst/>
          </a:prstGeom>
          <a:noFill/>
          <a:ln/>
        </p:spPr>
        <p:txBody>
          <a:bodyPr wrap="square" lIns="0" tIns="0" rIns="0" bIns="0" rtlCol="0" anchor="t"/>
          <a:lstStyle/>
          <a:p>
            <a:pPr marL="0" indent="0" algn="l">
              <a:lnSpc>
                <a:spcPts val="2550"/>
              </a:lnSpc>
              <a:buNone/>
            </a:pPr>
            <a:r>
              <a:rPr lang="en-US" sz="1600" dirty="0">
                <a:solidFill>
                  <a:srgbClr val="C2C4B5"/>
                </a:solidFill>
                <a:latin typeface="Bitter" pitchFamily="34" charset="0"/>
                <a:ea typeface="Bitter" pitchFamily="34" charset="-122"/>
                <a:cs typeface="Bitter" pitchFamily="34" charset="-120"/>
              </a:rPr>
              <a:t>Este proyecto no solo es una solución tecnológica, sino una demostración práctica de las habilidades y conocimientos adquiridos en nuestra formación en Ingeniería en Informática.</a:t>
            </a:r>
            <a:endParaRPr lang="en-US" sz="1600" dirty="0"/>
          </a:p>
        </p:txBody>
      </p:sp>
      <p:pic>
        <p:nvPicPr>
          <p:cNvPr id="4" name="Image 0" descr="preencoded.png"/>
          <p:cNvPicPr>
            <a:picLocks noChangeAspect="1"/>
          </p:cNvPicPr>
          <p:nvPr/>
        </p:nvPicPr>
        <p:blipFill>
          <a:blip r:embed="rId3"/>
          <a:stretch>
            <a:fillRect/>
          </a:stretch>
        </p:blipFill>
        <p:spPr>
          <a:xfrm>
            <a:off x="714613" y="2573298"/>
            <a:ext cx="510421" cy="510421"/>
          </a:xfrm>
          <a:prstGeom prst="rect">
            <a:avLst/>
          </a:prstGeom>
        </p:spPr>
      </p:pic>
      <p:sp>
        <p:nvSpPr>
          <p:cNvPr id="5" name="Text 2"/>
          <p:cNvSpPr/>
          <p:nvPr/>
        </p:nvSpPr>
        <p:spPr>
          <a:xfrm>
            <a:off x="714613" y="3338870"/>
            <a:ext cx="4028837" cy="319088"/>
          </a:xfrm>
          <a:prstGeom prst="rect">
            <a:avLst/>
          </a:prstGeom>
          <a:noFill/>
          <a:ln/>
        </p:spPr>
        <p:txBody>
          <a:bodyPr wrap="none" lIns="0" tIns="0" rIns="0" bIns="0" rtlCol="0" anchor="t"/>
          <a:lstStyle/>
          <a:p>
            <a:pPr marL="0" indent="0" algn="l">
              <a:lnSpc>
                <a:spcPts val="2500"/>
              </a:lnSpc>
              <a:buNone/>
            </a:pPr>
            <a:r>
              <a:rPr lang="en-US" sz="2000" b="1" dirty="0">
                <a:solidFill>
                  <a:srgbClr val="C2C4B5"/>
                </a:solidFill>
                <a:latin typeface="Outfit Bold" pitchFamily="34" charset="0"/>
                <a:ea typeface="Outfit Bold" pitchFamily="34" charset="-122"/>
                <a:cs typeface="Outfit Bold" pitchFamily="34" charset="-120"/>
              </a:rPr>
              <a:t>Gestión de Proyectos Tecnológicos</a:t>
            </a:r>
            <a:endParaRPr lang="en-US" sz="2000" dirty="0"/>
          </a:p>
        </p:txBody>
      </p:sp>
      <p:sp>
        <p:nvSpPr>
          <p:cNvPr id="6" name="Text 3"/>
          <p:cNvSpPr/>
          <p:nvPr/>
        </p:nvSpPr>
        <p:spPr>
          <a:xfrm>
            <a:off x="714613" y="3780473"/>
            <a:ext cx="4230291" cy="980123"/>
          </a:xfrm>
          <a:prstGeom prst="rect">
            <a:avLst/>
          </a:prstGeom>
          <a:noFill/>
          <a:ln/>
        </p:spPr>
        <p:txBody>
          <a:bodyPr wrap="square" lIns="0" tIns="0" rIns="0" bIns="0" rtlCol="0" anchor="t"/>
          <a:lstStyle/>
          <a:p>
            <a:pPr marL="0" indent="0" algn="l">
              <a:lnSpc>
                <a:spcPts val="2550"/>
              </a:lnSpc>
              <a:buNone/>
            </a:pPr>
            <a:r>
              <a:rPr lang="en-US" sz="1600" dirty="0">
                <a:solidFill>
                  <a:srgbClr val="C2C4B5"/>
                </a:solidFill>
                <a:latin typeface="Bitter" pitchFamily="34" charset="0"/>
                <a:ea typeface="Bitter" pitchFamily="34" charset="-122"/>
                <a:cs typeface="Bitter" pitchFamily="34" charset="-120"/>
              </a:rPr>
              <a:t>Planificación, análisis y ejecución en un entorno real, desde la concepción hasta la implementación.</a:t>
            </a:r>
            <a:endParaRPr lang="en-US" sz="1600" dirty="0"/>
          </a:p>
        </p:txBody>
      </p:sp>
      <p:pic>
        <p:nvPicPr>
          <p:cNvPr id="7" name="Image 1" descr="preencoded.png"/>
          <p:cNvPicPr>
            <a:picLocks noChangeAspect="1"/>
          </p:cNvPicPr>
          <p:nvPr/>
        </p:nvPicPr>
        <p:blipFill>
          <a:blip r:embed="rId4"/>
          <a:stretch>
            <a:fillRect/>
          </a:stretch>
        </p:blipFill>
        <p:spPr>
          <a:xfrm>
            <a:off x="5200055" y="2573298"/>
            <a:ext cx="510421" cy="510421"/>
          </a:xfrm>
          <a:prstGeom prst="rect">
            <a:avLst/>
          </a:prstGeom>
        </p:spPr>
      </p:pic>
      <p:sp>
        <p:nvSpPr>
          <p:cNvPr id="8" name="Text 4"/>
          <p:cNvSpPr/>
          <p:nvPr/>
        </p:nvSpPr>
        <p:spPr>
          <a:xfrm>
            <a:off x="5200055" y="3338870"/>
            <a:ext cx="4230291" cy="638175"/>
          </a:xfrm>
          <a:prstGeom prst="rect">
            <a:avLst/>
          </a:prstGeom>
          <a:noFill/>
          <a:ln/>
        </p:spPr>
        <p:txBody>
          <a:bodyPr wrap="square" lIns="0" tIns="0" rIns="0" bIns="0" rtlCol="0" anchor="t"/>
          <a:lstStyle/>
          <a:p>
            <a:pPr marL="0" indent="0" algn="l">
              <a:lnSpc>
                <a:spcPts val="2500"/>
              </a:lnSpc>
              <a:buNone/>
            </a:pPr>
            <a:r>
              <a:rPr lang="en-US" sz="2000" b="1" dirty="0">
                <a:solidFill>
                  <a:srgbClr val="C2C4B5"/>
                </a:solidFill>
                <a:latin typeface="Outfit Bold" pitchFamily="34" charset="0"/>
                <a:ea typeface="Outfit Bold" pitchFamily="34" charset="-122"/>
                <a:cs typeface="Outfit Bold" pitchFamily="34" charset="-120"/>
              </a:rPr>
              <a:t>Programación y Desarrollo de Software</a:t>
            </a:r>
            <a:endParaRPr lang="en-US" sz="2000" dirty="0"/>
          </a:p>
        </p:txBody>
      </p:sp>
      <p:sp>
        <p:nvSpPr>
          <p:cNvPr id="9" name="Text 5"/>
          <p:cNvSpPr/>
          <p:nvPr/>
        </p:nvSpPr>
        <p:spPr>
          <a:xfrm>
            <a:off x="5200055" y="4099560"/>
            <a:ext cx="4230291" cy="653415"/>
          </a:xfrm>
          <a:prstGeom prst="rect">
            <a:avLst/>
          </a:prstGeom>
          <a:noFill/>
          <a:ln/>
        </p:spPr>
        <p:txBody>
          <a:bodyPr wrap="square" lIns="0" tIns="0" rIns="0" bIns="0" rtlCol="0" anchor="t"/>
          <a:lstStyle/>
          <a:p>
            <a:pPr marL="0" indent="0" algn="l">
              <a:lnSpc>
                <a:spcPts val="2550"/>
              </a:lnSpc>
              <a:buNone/>
            </a:pPr>
            <a:r>
              <a:rPr lang="en-US" sz="1600" dirty="0">
                <a:solidFill>
                  <a:srgbClr val="C2C4B5"/>
                </a:solidFill>
                <a:latin typeface="Bitter" pitchFamily="34" charset="0"/>
                <a:ea typeface="Bitter" pitchFamily="34" charset="-122"/>
                <a:cs typeface="Bitter" pitchFamily="34" charset="-120"/>
              </a:rPr>
              <a:t>Creación de una plataforma web robusta y escalable, utilizando las últimas tecnologías.</a:t>
            </a:r>
            <a:endParaRPr lang="en-US" sz="1600" dirty="0"/>
          </a:p>
        </p:txBody>
      </p:sp>
      <p:pic>
        <p:nvPicPr>
          <p:cNvPr id="10" name="Image 2" descr="preencoded.png"/>
          <p:cNvPicPr>
            <a:picLocks noChangeAspect="1"/>
          </p:cNvPicPr>
          <p:nvPr/>
        </p:nvPicPr>
        <p:blipFill>
          <a:blip r:embed="rId5"/>
          <a:stretch>
            <a:fillRect/>
          </a:stretch>
        </p:blipFill>
        <p:spPr>
          <a:xfrm>
            <a:off x="9685496" y="2573298"/>
            <a:ext cx="510421" cy="510421"/>
          </a:xfrm>
          <a:prstGeom prst="rect">
            <a:avLst/>
          </a:prstGeom>
        </p:spPr>
      </p:pic>
      <p:sp>
        <p:nvSpPr>
          <p:cNvPr id="11" name="Text 6"/>
          <p:cNvSpPr/>
          <p:nvPr/>
        </p:nvSpPr>
        <p:spPr>
          <a:xfrm>
            <a:off x="9685496" y="3338870"/>
            <a:ext cx="3157538" cy="319088"/>
          </a:xfrm>
          <a:prstGeom prst="rect">
            <a:avLst/>
          </a:prstGeom>
          <a:noFill/>
          <a:ln/>
        </p:spPr>
        <p:txBody>
          <a:bodyPr wrap="none" lIns="0" tIns="0" rIns="0" bIns="0" rtlCol="0" anchor="t"/>
          <a:lstStyle/>
          <a:p>
            <a:pPr marL="0" indent="0" algn="l">
              <a:lnSpc>
                <a:spcPts val="2500"/>
              </a:lnSpc>
              <a:buNone/>
            </a:pPr>
            <a:r>
              <a:rPr lang="en-US" sz="2000" b="1" dirty="0">
                <a:solidFill>
                  <a:srgbClr val="C2C4B5"/>
                </a:solidFill>
                <a:latin typeface="Outfit Bold" pitchFamily="34" charset="0"/>
                <a:ea typeface="Outfit Bold" pitchFamily="34" charset="-122"/>
                <a:cs typeface="Outfit Bold" pitchFamily="34" charset="-120"/>
              </a:rPr>
              <a:t>Gestión y Análisis de Datos</a:t>
            </a:r>
            <a:endParaRPr lang="en-US" sz="2000" dirty="0"/>
          </a:p>
        </p:txBody>
      </p:sp>
      <p:sp>
        <p:nvSpPr>
          <p:cNvPr id="12" name="Text 7"/>
          <p:cNvSpPr/>
          <p:nvPr/>
        </p:nvSpPr>
        <p:spPr>
          <a:xfrm>
            <a:off x="9685496" y="3780473"/>
            <a:ext cx="4230291" cy="980123"/>
          </a:xfrm>
          <a:prstGeom prst="rect">
            <a:avLst/>
          </a:prstGeom>
          <a:noFill/>
          <a:ln/>
        </p:spPr>
        <p:txBody>
          <a:bodyPr wrap="square" lIns="0" tIns="0" rIns="0" bIns="0" rtlCol="0" anchor="t"/>
          <a:lstStyle/>
          <a:p>
            <a:pPr marL="0" indent="0" algn="l">
              <a:lnSpc>
                <a:spcPts val="2550"/>
              </a:lnSpc>
              <a:buNone/>
            </a:pPr>
            <a:r>
              <a:rPr lang="en-US" sz="1600" dirty="0">
                <a:solidFill>
                  <a:srgbClr val="C2C4B5"/>
                </a:solidFill>
                <a:latin typeface="Bitter" pitchFamily="34" charset="0"/>
                <a:ea typeface="Bitter" pitchFamily="34" charset="-122"/>
                <a:cs typeface="Bitter" pitchFamily="34" charset="-120"/>
              </a:rPr>
              <a:t>Extracción de valor de la información académica, generando reportes y estadísticas significativas.</a:t>
            </a:r>
            <a:endParaRPr lang="en-US" sz="1600" dirty="0"/>
          </a:p>
        </p:txBody>
      </p:sp>
      <p:pic>
        <p:nvPicPr>
          <p:cNvPr id="13" name="Image 3" descr="preencoded.png"/>
          <p:cNvPicPr>
            <a:picLocks noChangeAspect="1"/>
          </p:cNvPicPr>
          <p:nvPr/>
        </p:nvPicPr>
        <p:blipFill>
          <a:blip r:embed="rId6"/>
          <a:stretch>
            <a:fillRect/>
          </a:stretch>
        </p:blipFill>
        <p:spPr>
          <a:xfrm>
            <a:off x="714613" y="5168979"/>
            <a:ext cx="510421" cy="510421"/>
          </a:xfrm>
          <a:prstGeom prst="rect">
            <a:avLst/>
          </a:prstGeom>
        </p:spPr>
      </p:pic>
      <p:sp>
        <p:nvSpPr>
          <p:cNvPr id="14" name="Text 8"/>
          <p:cNvSpPr/>
          <p:nvPr/>
        </p:nvSpPr>
        <p:spPr>
          <a:xfrm>
            <a:off x="714613" y="5934551"/>
            <a:ext cx="3060383" cy="319088"/>
          </a:xfrm>
          <a:prstGeom prst="rect">
            <a:avLst/>
          </a:prstGeom>
          <a:noFill/>
          <a:ln/>
        </p:spPr>
        <p:txBody>
          <a:bodyPr wrap="none" lIns="0" tIns="0" rIns="0" bIns="0" rtlCol="0" anchor="t"/>
          <a:lstStyle/>
          <a:p>
            <a:pPr marL="0" indent="0" algn="l">
              <a:lnSpc>
                <a:spcPts val="2500"/>
              </a:lnSpc>
              <a:buNone/>
            </a:pPr>
            <a:r>
              <a:rPr lang="en-US" sz="2000" b="1" dirty="0">
                <a:solidFill>
                  <a:srgbClr val="C2C4B5"/>
                </a:solidFill>
                <a:latin typeface="Outfit Bold" pitchFamily="34" charset="0"/>
                <a:ea typeface="Outfit Bold" pitchFamily="34" charset="-122"/>
                <a:cs typeface="Outfit Bold" pitchFamily="34" charset="-120"/>
              </a:rPr>
              <a:t>Ciencia de Datos Aplicada</a:t>
            </a:r>
            <a:endParaRPr lang="en-US" sz="2000" dirty="0"/>
          </a:p>
        </p:txBody>
      </p:sp>
      <p:sp>
        <p:nvSpPr>
          <p:cNvPr id="15" name="Text 9"/>
          <p:cNvSpPr/>
          <p:nvPr/>
        </p:nvSpPr>
        <p:spPr>
          <a:xfrm>
            <a:off x="714613" y="6376154"/>
            <a:ext cx="4230291" cy="653415"/>
          </a:xfrm>
          <a:prstGeom prst="rect">
            <a:avLst/>
          </a:prstGeom>
          <a:noFill/>
          <a:ln/>
        </p:spPr>
        <p:txBody>
          <a:bodyPr wrap="square" lIns="0" tIns="0" rIns="0" bIns="0" rtlCol="0" anchor="t"/>
          <a:lstStyle/>
          <a:p>
            <a:pPr marL="0" indent="0" algn="l">
              <a:lnSpc>
                <a:spcPts val="2550"/>
              </a:lnSpc>
              <a:buNone/>
            </a:pPr>
            <a:r>
              <a:rPr lang="en-US" sz="1600" dirty="0">
                <a:solidFill>
                  <a:srgbClr val="C2C4B5"/>
                </a:solidFill>
                <a:latin typeface="Bitter" pitchFamily="34" charset="0"/>
                <a:ea typeface="Bitter" pitchFamily="34" charset="-122"/>
                <a:cs typeface="Bitter" pitchFamily="34" charset="-120"/>
              </a:rPr>
              <a:t>Uso de modelos estadísticos y visualización de datos para la toma de decisiones.</a:t>
            </a:r>
            <a:endParaRPr lang="en-US" sz="1600" dirty="0"/>
          </a:p>
        </p:txBody>
      </p:sp>
      <p:pic>
        <p:nvPicPr>
          <p:cNvPr id="16" name="Image 4" descr="preencoded.png"/>
          <p:cNvPicPr>
            <a:picLocks noChangeAspect="1"/>
          </p:cNvPicPr>
          <p:nvPr/>
        </p:nvPicPr>
        <p:blipFill>
          <a:blip r:embed="rId7"/>
          <a:stretch>
            <a:fillRect/>
          </a:stretch>
        </p:blipFill>
        <p:spPr>
          <a:xfrm>
            <a:off x="5200055" y="5168979"/>
            <a:ext cx="510421" cy="510421"/>
          </a:xfrm>
          <a:prstGeom prst="rect">
            <a:avLst/>
          </a:prstGeom>
        </p:spPr>
      </p:pic>
      <p:sp>
        <p:nvSpPr>
          <p:cNvPr id="17" name="Text 10"/>
          <p:cNvSpPr/>
          <p:nvPr/>
        </p:nvSpPr>
        <p:spPr>
          <a:xfrm>
            <a:off x="5200055" y="5934551"/>
            <a:ext cx="3996452" cy="319088"/>
          </a:xfrm>
          <a:prstGeom prst="rect">
            <a:avLst/>
          </a:prstGeom>
          <a:noFill/>
          <a:ln/>
        </p:spPr>
        <p:txBody>
          <a:bodyPr wrap="none" lIns="0" tIns="0" rIns="0" bIns="0" rtlCol="0" anchor="t"/>
          <a:lstStyle/>
          <a:p>
            <a:pPr marL="0" indent="0" algn="l">
              <a:lnSpc>
                <a:spcPts val="2500"/>
              </a:lnSpc>
              <a:buNone/>
            </a:pPr>
            <a:r>
              <a:rPr lang="en-US" sz="2000" b="1" dirty="0">
                <a:solidFill>
                  <a:srgbClr val="C2C4B5"/>
                </a:solidFill>
                <a:latin typeface="Outfit Bold" pitchFamily="34" charset="0"/>
                <a:ea typeface="Outfit Bold" pitchFamily="34" charset="-122"/>
                <a:cs typeface="Outfit Bold" pitchFamily="34" charset="-120"/>
              </a:rPr>
              <a:t>Trabajo en Equipo y Comunicación</a:t>
            </a:r>
            <a:endParaRPr lang="en-US" sz="2000" dirty="0"/>
          </a:p>
        </p:txBody>
      </p:sp>
      <p:sp>
        <p:nvSpPr>
          <p:cNvPr id="18" name="Text 11"/>
          <p:cNvSpPr/>
          <p:nvPr/>
        </p:nvSpPr>
        <p:spPr>
          <a:xfrm>
            <a:off x="5200055" y="6376154"/>
            <a:ext cx="4230291" cy="653415"/>
          </a:xfrm>
          <a:prstGeom prst="rect">
            <a:avLst/>
          </a:prstGeom>
          <a:noFill/>
          <a:ln/>
        </p:spPr>
        <p:txBody>
          <a:bodyPr wrap="square" lIns="0" tIns="0" rIns="0" bIns="0" rtlCol="0" anchor="t"/>
          <a:lstStyle/>
          <a:p>
            <a:pPr marL="0" indent="0" algn="l">
              <a:lnSpc>
                <a:spcPts val="2550"/>
              </a:lnSpc>
              <a:buNone/>
            </a:pPr>
            <a:r>
              <a:rPr lang="en-US" sz="1600" dirty="0">
                <a:solidFill>
                  <a:srgbClr val="C2C4B5"/>
                </a:solidFill>
                <a:latin typeface="Bitter" pitchFamily="34" charset="0"/>
                <a:ea typeface="Bitter" pitchFamily="34" charset="-122"/>
                <a:cs typeface="Bitter" pitchFamily="34" charset="-120"/>
              </a:rPr>
              <a:t>Coordinación efectiva entre diferentes roles para lograr un objetivo común.</a:t>
            </a:r>
            <a:endParaRPr lang="en-US" sz="1600" dirty="0"/>
          </a:p>
        </p:txBody>
      </p:sp>
      <p:sp>
        <p:nvSpPr>
          <p:cNvPr id="19" name="Text 12"/>
          <p:cNvSpPr/>
          <p:nvPr/>
        </p:nvSpPr>
        <p:spPr>
          <a:xfrm>
            <a:off x="714613" y="7259241"/>
            <a:ext cx="13201174" cy="326708"/>
          </a:xfrm>
          <a:prstGeom prst="rect">
            <a:avLst/>
          </a:prstGeom>
          <a:noFill/>
          <a:ln/>
        </p:spPr>
        <p:txBody>
          <a:bodyPr wrap="none" lIns="0" tIns="0" rIns="0" bIns="0" rtlCol="0" anchor="t"/>
          <a:lstStyle/>
          <a:p>
            <a:pPr marL="0" indent="0" algn="l">
              <a:lnSpc>
                <a:spcPts val="2550"/>
              </a:lnSpc>
              <a:buNone/>
            </a:pPr>
            <a:r>
              <a:rPr lang="en-US" sz="1600" dirty="0">
                <a:solidFill>
                  <a:srgbClr val="C2C4B5"/>
                </a:solidFill>
                <a:latin typeface="Bitter" pitchFamily="34" charset="0"/>
                <a:ea typeface="Bitter" pitchFamily="34" charset="-122"/>
                <a:cs typeface="Bitter" pitchFamily="34" charset="-120"/>
              </a:rPr>
              <a:t>Cada una de estas áreas ha sido fundamental para el éxito y la cohesión de la plataforma.</a:t>
            </a:r>
            <a:endParaRPr lang="en-US" sz="1600" dirty="0"/>
          </a:p>
        </p:txBody>
      </p:sp>
      <p:pic>
        <p:nvPicPr>
          <p:cNvPr id="21" name="Imagen 20">
            <a:extLst>
              <a:ext uri="{FF2B5EF4-FFF2-40B4-BE49-F238E27FC236}">
                <a16:creationId xmlns:a16="http://schemas.microsoft.com/office/drawing/2014/main" id="{70B36F1E-908F-AD89-3BCB-5A1A0CC4DA5E}"/>
              </a:ext>
            </a:extLst>
          </p:cNvPr>
          <p:cNvPicPr>
            <a:picLocks noChangeAspect="1"/>
          </p:cNvPicPr>
          <p:nvPr/>
        </p:nvPicPr>
        <p:blipFill>
          <a:blip r:embed="rId8"/>
          <a:stretch>
            <a:fillRect/>
          </a:stretch>
        </p:blipFill>
        <p:spPr>
          <a:xfrm>
            <a:off x="12378921" y="7664162"/>
            <a:ext cx="2154660" cy="504895"/>
          </a:xfrm>
          <a:prstGeom prst="rect">
            <a:avLst/>
          </a:prstGeom>
        </p:spPr>
      </p:pic>
      <p:pic>
        <p:nvPicPr>
          <p:cNvPr id="24" name="Imagen 23" descr="Logotipo&#10;&#10;El contenido generado por IA puede ser incorrecto.">
            <a:extLst>
              <a:ext uri="{FF2B5EF4-FFF2-40B4-BE49-F238E27FC236}">
                <a16:creationId xmlns:a16="http://schemas.microsoft.com/office/drawing/2014/main" id="{421C43D4-BF9B-671A-D332-359894EAA820}"/>
              </a:ext>
            </a:extLst>
          </p:cNvPr>
          <p:cNvPicPr>
            <a:picLocks noChangeAspect="1"/>
          </p:cNvPicPr>
          <p:nvPr/>
        </p:nvPicPr>
        <p:blipFill>
          <a:blip r:embed="rId9"/>
          <a:stretch>
            <a:fillRect/>
          </a:stretch>
        </p:blipFill>
        <p:spPr>
          <a:xfrm>
            <a:off x="13456251" y="169469"/>
            <a:ext cx="696754" cy="905427"/>
          </a:xfrm>
          <a:prstGeom prst="rect">
            <a:avLst/>
          </a:prstGeom>
        </p:spPr>
      </p:pic>
      <p:pic>
        <p:nvPicPr>
          <p:cNvPr id="25" name="Imagen 24" descr="Logotipo">
            <a:extLst>
              <a:ext uri="{FF2B5EF4-FFF2-40B4-BE49-F238E27FC236}">
                <a16:creationId xmlns:a16="http://schemas.microsoft.com/office/drawing/2014/main" id="{D52F2916-B6A6-7892-0A3D-85526FAC797F}"/>
              </a:ext>
            </a:extLst>
          </p:cNvPr>
          <p:cNvPicPr>
            <a:picLocks noChangeAspect="1"/>
          </p:cNvPicPr>
          <p:nvPr/>
        </p:nvPicPr>
        <p:blipFill>
          <a:blip r:embed="rId10"/>
          <a:stretch>
            <a:fillRect/>
          </a:stretch>
        </p:blipFill>
        <p:spPr>
          <a:xfrm>
            <a:off x="12182502" y="7427614"/>
            <a:ext cx="2060517" cy="5048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55176" y="584105"/>
            <a:ext cx="6010170" cy="406360"/>
          </a:xfrm>
          <a:prstGeom prst="rect">
            <a:avLst/>
          </a:prstGeom>
          <a:noFill/>
          <a:ln/>
        </p:spPr>
        <p:txBody>
          <a:bodyPr wrap="none" lIns="0" tIns="0" rIns="0" bIns="0" rtlCol="0" anchor="t"/>
          <a:lstStyle/>
          <a:p>
            <a:pPr marL="0" indent="0" algn="l">
              <a:lnSpc>
                <a:spcPts val="3200"/>
              </a:lnSpc>
              <a:buNone/>
            </a:pPr>
            <a:r>
              <a:rPr lang="en-US" sz="3200" b="1" dirty="0">
                <a:solidFill>
                  <a:srgbClr val="E1E5CD"/>
                </a:solidFill>
                <a:latin typeface="Outfit Bold" pitchFamily="34" charset="0"/>
                <a:ea typeface="Outfit Bold" pitchFamily="34" charset="-122"/>
                <a:cs typeface="Outfit Bold" pitchFamily="34" charset="-120"/>
              </a:rPr>
              <a:t>Alcance y Enfoque del Proyecto</a:t>
            </a:r>
            <a:endParaRPr lang="en-US" sz="3200" dirty="0"/>
          </a:p>
        </p:txBody>
      </p:sp>
      <p:sp>
        <p:nvSpPr>
          <p:cNvPr id="3" name="Text 1"/>
          <p:cNvSpPr/>
          <p:nvPr/>
        </p:nvSpPr>
        <p:spPr>
          <a:xfrm>
            <a:off x="455176" y="1531384"/>
            <a:ext cx="2772118" cy="241354"/>
          </a:xfrm>
          <a:prstGeom prst="rect">
            <a:avLst/>
          </a:prstGeom>
          <a:noFill/>
          <a:ln/>
        </p:spPr>
        <p:txBody>
          <a:bodyPr wrap="none" lIns="0" tIns="0" rIns="0" bIns="0" rtlCol="0" anchor="t"/>
          <a:lstStyle/>
          <a:p>
            <a:pPr marL="0" indent="0" algn="l">
              <a:lnSpc>
                <a:spcPts val="1600"/>
              </a:lnSpc>
              <a:buNone/>
            </a:pPr>
            <a:r>
              <a:rPr lang="en-US" b="1" dirty="0">
                <a:solidFill>
                  <a:srgbClr val="E1E5CD"/>
                </a:solidFill>
                <a:latin typeface="Outfit Bold" pitchFamily="34" charset="0"/>
                <a:ea typeface="Outfit Bold" pitchFamily="34" charset="-122"/>
                <a:cs typeface="Outfit Bold" pitchFamily="34" charset="-120"/>
              </a:rPr>
              <a:t>Qué Incluye la Plataforma</a:t>
            </a:r>
            <a:endParaRPr lang="en-US" dirty="0"/>
          </a:p>
        </p:txBody>
      </p:sp>
      <p:sp>
        <p:nvSpPr>
          <p:cNvPr id="4" name="Text 2"/>
          <p:cNvSpPr/>
          <p:nvPr/>
        </p:nvSpPr>
        <p:spPr>
          <a:xfrm>
            <a:off x="395989" y="1895744"/>
            <a:ext cx="6701433" cy="208121"/>
          </a:xfrm>
          <a:prstGeom prst="rect">
            <a:avLst/>
          </a:prstGeom>
          <a:noFill/>
          <a:ln/>
        </p:spPr>
        <p:txBody>
          <a:bodyPr wrap="none" lIns="0" tIns="0" rIns="0" bIns="0" rtlCol="0" anchor="t"/>
          <a:lstStyle/>
          <a:p>
            <a:pPr marL="342900" indent="-342900" algn="l">
              <a:lnSpc>
                <a:spcPts val="1600"/>
              </a:lnSpc>
              <a:buSzPct val="100000"/>
              <a:buChar char="•"/>
            </a:pPr>
            <a:r>
              <a:rPr lang="en-US" sz="1200" dirty="0">
                <a:solidFill>
                  <a:srgbClr val="C2C4B5"/>
                </a:solidFill>
                <a:latin typeface="Bitter" pitchFamily="34" charset="0"/>
                <a:ea typeface="Bitter" pitchFamily="34" charset="-122"/>
                <a:cs typeface="Bitter" pitchFamily="34" charset="-120"/>
              </a:rPr>
              <a:t>Digitalización de asistencia y notas.</a:t>
            </a:r>
            <a:endParaRPr lang="en-US" sz="1200" dirty="0"/>
          </a:p>
        </p:txBody>
      </p:sp>
      <p:sp>
        <p:nvSpPr>
          <p:cNvPr id="5" name="Text 3"/>
          <p:cNvSpPr/>
          <p:nvPr/>
        </p:nvSpPr>
        <p:spPr>
          <a:xfrm>
            <a:off x="408967" y="2159012"/>
            <a:ext cx="6701433" cy="208121"/>
          </a:xfrm>
          <a:prstGeom prst="rect">
            <a:avLst/>
          </a:prstGeom>
          <a:noFill/>
          <a:ln/>
        </p:spPr>
        <p:txBody>
          <a:bodyPr wrap="none" lIns="0" tIns="0" rIns="0" bIns="0" rtlCol="0" anchor="t"/>
          <a:lstStyle/>
          <a:p>
            <a:pPr marL="342900" indent="-342900" algn="l">
              <a:lnSpc>
                <a:spcPts val="1600"/>
              </a:lnSpc>
              <a:buSzPct val="100000"/>
              <a:buChar char="•"/>
            </a:pPr>
            <a:r>
              <a:rPr lang="en-US" sz="1200" dirty="0">
                <a:solidFill>
                  <a:srgbClr val="C2C4B5"/>
                </a:solidFill>
                <a:latin typeface="Bitter" pitchFamily="34" charset="0"/>
                <a:ea typeface="Bitter" pitchFamily="34" charset="-122"/>
                <a:cs typeface="Bitter" pitchFamily="34" charset="-120"/>
              </a:rPr>
              <a:t>Plataforma web responsiva (multi-dispositivo).</a:t>
            </a:r>
            <a:endParaRPr lang="en-US" sz="1200" dirty="0"/>
          </a:p>
        </p:txBody>
      </p:sp>
      <p:sp>
        <p:nvSpPr>
          <p:cNvPr id="6" name="Text 4"/>
          <p:cNvSpPr/>
          <p:nvPr/>
        </p:nvSpPr>
        <p:spPr>
          <a:xfrm>
            <a:off x="408967" y="2477427"/>
            <a:ext cx="6701433" cy="208121"/>
          </a:xfrm>
          <a:prstGeom prst="rect">
            <a:avLst/>
          </a:prstGeom>
          <a:noFill/>
          <a:ln/>
        </p:spPr>
        <p:txBody>
          <a:bodyPr wrap="none" lIns="0" tIns="0" rIns="0" bIns="0" rtlCol="0" anchor="t"/>
          <a:lstStyle/>
          <a:p>
            <a:pPr marL="342900" indent="-342900" algn="l">
              <a:lnSpc>
                <a:spcPts val="1600"/>
              </a:lnSpc>
              <a:buSzPct val="100000"/>
              <a:buChar char="•"/>
            </a:pPr>
            <a:r>
              <a:rPr lang="en-US" sz="1200" dirty="0">
                <a:solidFill>
                  <a:srgbClr val="C2C4B5"/>
                </a:solidFill>
                <a:latin typeface="Bitter" pitchFamily="34" charset="0"/>
                <a:ea typeface="Bitter" pitchFamily="34" charset="-122"/>
                <a:cs typeface="Bitter" pitchFamily="34" charset="-120"/>
              </a:rPr>
              <a:t>Generación de reportes académicos y dashboards.</a:t>
            </a:r>
            <a:endParaRPr lang="en-US" sz="1200" dirty="0"/>
          </a:p>
        </p:txBody>
      </p:sp>
      <p:sp>
        <p:nvSpPr>
          <p:cNvPr id="7" name="Text 5"/>
          <p:cNvSpPr/>
          <p:nvPr/>
        </p:nvSpPr>
        <p:spPr>
          <a:xfrm>
            <a:off x="408967" y="2765688"/>
            <a:ext cx="6701433" cy="208121"/>
          </a:xfrm>
          <a:prstGeom prst="rect">
            <a:avLst/>
          </a:prstGeom>
          <a:noFill/>
          <a:ln/>
        </p:spPr>
        <p:txBody>
          <a:bodyPr wrap="none" lIns="0" tIns="0" rIns="0" bIns="0" rtlCol="0" anchor="t"/>
          <a:lstStyle/>
          <a:p>
            <a:pPr marL="342900" indent="-342900" algn="l">
              <a:lnSpc>
                <a:spcPts val="1600"/>
              </a:lnSpc>
              <a:buSzPct val="100000"/>
              <a:buChar char="•"/>
            </a:pPr>
            <a:r>
              <a:rPr lang="en-US" sz="1200" dirty="0">
                <a:solidFill>
                  <a:srgbClr val="C2C4B5"/>
                </a:solidFill>
                <a:latin typeface="Bitter" pitchFamily="34" charset="0"/>
                <a:ea typeface="Bitter" pitchFamily="34" charset="-122"/>
                <a:cs typeface="Bitter" pitchFamily="34" charset="-120"/>
              </a:rPr>
              <a:t>Perfiles de usuario diferenciados (administrador, profesor, alumno, apoderado).</a:t>
            </a:r>
            <a:endParaRPr lang="en-US" sz="1200" dirty="0"/>
          </a:p>
        </p:txBody>
      </p:sp>
      <p:sp>
        <p:nvSpPr>
          <p:cNvPr id="8" name="Text 6"/>
          <p:cNvSpPr/>
          <p:nvPr/>
        </p:nvSpPr>
        <p:spPr>
          <a:xfrm>
            <a:off x="408967" y="3103825"/>
            <a:ext cx="6701433" cy="208121"/>
          </a:xfrm>
          <a:prstGeom prst="rect">
            <a:avLst/>
          </a:prstGeom>
          <a:noFill/>
          <a:ln/>
        </p:spPr>
        <p:txBody>
          <a:bodyPr wrap="none" lIns="0" tIns="0" rIns="0" bIns="0" rtlCol="0" anchor="t"/>
          <a:lstStyle/>
          <a:p>
            <a:pPr marL="342900" indent="-342900" algn="l">
              <a:lnSpc>
                <a:spcPts val="1600"/>
              </a:lnSpc>
              <a:buSzPct val="100000"/>
              <a:buChar char="•"/>
            </a:pPr>
            <a:r>
              <a:rPr lang="en-US" sz="1200" dirty="0">
                <a:solidFill>
                  <a:srgbClr val="C2C4B5"/>
                </a:solidFill>
                <a:latin typeface="Bitter" pitchFamily="34" charset="0"/>
                <a:ea typeface="Bitter" pitchFamily="34" charset="-122"/>
                <a:cs typeface="Bitter" pitchFamily="34" charset="-120"/>
              </a:rPr>
              <a:t>Acceso a estadísticas en tiempo real.</a:t>
            </a:r>
            <a:endParaRPr lang="en-US" sz="1200" dirty="0"/>
          </a:p>
        </p:txBody>
      </p:sp>
      <p:sp>
        <p:nvSpPr>
          <p:cNvPr id="9" name="Text 7"/>
          <p:cNvSpPr/>
          <p:nvPr/>
        </p:nvSpPr>
        <p:spPr>
          <a:xfrm>
            <a:off x="395989" y="3664218"/>
            <a:ext cx="2309539" cy="208121"/>
          </a:xfrm>
          <a:prstGeom prst="rect">
            <a:avLst/>
          </a:prstGeom>
          <a:noFill/>
          <a:ln/>
        </p:spPr>
        <p:txBody>
          <a:bodyPr wrap="none" lIns="0" tIns="0" rIns="0" bIns="0" rtlCol="0" anchor="t"/>
          <a:lstStyle/>
          <a:p>
            <a:pPr marL="0" indent="0" algn="l">
              <a:lnSpc>
                <a:spcPts val="1600"/>
              </a:lnSpc>
              <a:buNone/>
            </a:pPr>
            <a:r>
              <a:rPr lang="en-US" b="1" dirty="0">
                <a:solidFill>
                  <a:srgbClr val="E1E5CD"/>
                </a:solidFill>
                <a:latin typeface="Outfit Bold" pitchFamily="34" charset="0"/>
                <a:ea typeface="Outfit Bold" pitchFamily="34" charset="-122"/>
                <a:cs typeface="Outfit Bold" pitchFamily="34" charset="-120"/>
              </a:rPr>
              <a:t>Resultados Esperados</a:t>
            </a:r>
            <a:endParaRPr lang="en-US" dirty="0"/>
          </a:p>
        </p:txBody>
      </p:sp>
      <p:sp>
        <p:nvSpPr>
          <p:cNvPr id="10" name="Text 8"/>
          <p:cNvSpPr/>
          <p:nvPr/>
        </p:nvSpPr>
        <p:spPr>
          <a:xfrm>
            <a:off x="455176" y="4140539"/>
            <a:ext cx="6701433" cy="208121"/>
          </a:xfrm>
          <a:prstGeom prst="rect">
            <a:avLst/>
          </a:prstGeom>
          <a:noFill/>
          <a:ln/>
        </p:spPr>
        <p:txBody>
          <a:bodyPr wrap="none" lIns="0" tIns="0" rIns="0" bIns="0" rtlCol="0" anchor="t"/>
          <a:lstStyle/>
          <a:p>
            <a:pPr marL="0" indent="0" algn="l">
              <a:lnSpc>
                <a:spcPts val="1600"/>
              </a:lnSpc>
              <a:buNone/>
            </a:pPr>
            <a:r>
              <a:rPr lang="en-US" sz="1200" dirty="0">
                <a:solidFill>
                  <a:srgbClr val="C2C4B5"/>
                </a:solidFill>
                <a:latin typeface="Bitter" pitchFamily="34" charset="0"/>
                <a:ea typeface="Bitter" pitchFamily="34" charset="-122"/>
                <a:cs typeface="Bitter" pitchFamily="34" charset="-120"/>
              </a:rPr>
              <a:t>Una plataforma web funcional y lista para su implementación piloto en una institución real.</a:t>
            </a:r>
            <a:endParaRPr lang="en-US" sz="1200" dirty="0"/>
          </a:p>
        </p:txBody>
      </p:sp>
      <p:sp>
        <p:nvSpPr>
          <p:cNvPr id="11" name="Text 9"/>
          <p:cNvSpPr/>
          <p:nvPr/>
        </p:nvSpPr>
        <p:spPr>
          <a:xfrm>
            <a:off x="455174" y="4720920"/>
            <a:ext cx="1626037" cy="203240"/>
          </a:xfrm>
          <a:prstGeom prst="rect">
            <a:avLst/>
          </a:prstGeom>
          <a:noFill/>
          <a:ln/>
        </p:spPr>
        <p:txBody>
          <a:bodyPr wrap="none" lIns="0" tIns="0" rIns="0" bIns="0" rtlCol="0" anchor="t"/>
          <a:lstStyle/>
          <a:p>
            <a:pPr marL="0" indent="0" algn="l">
              <a:lnSpc>
                <a:spcPts val="1600"/>
              </a:lnSpc>
              <a:buNone/>
            </a:pPr>
            <a:r>
              <a:rPr lang="en-US" b="1" dirty="0">
                <a:solidFill>
                  <a:srgbClr val="E1E5CD"/>
                </a:solidFill>
                <a:latin typeface="Outfit Bold" pitchFamily="34" charset="0"/>
                <a:ea typeface="Outfit Bold" pitchFamily="34" charset="-122"/>
                <a:cs typeface="Outfit Bold" pitchFamily="34" charset="-120"/>
              </a:rPr>
              <a:t>Qué No Incluye</a:t>
            </a:r>
            <a:endParaRPr lang="en-US" dirty="0"/>
          </a:p>
        </p:txBody>
      </p:sp>
      <p:sp>
        <p:nvSpPr>
          <p:cNvPr id="12" name="Text 10"/>
          <p:cNvSpPr/>
          <p:nvPr/>
        </p:nvSpPr>
        <p:spPr>
          <a:xfrm>
            <a:off x="455174" y="5213055"/>
            <a:ext cx="6701433" cy="208121"/>
          </a:xfrm>
          <a:prstGeom prst="rect">
            <a:avLst/>
          </a:prstGeom>
          <a:noFill/>
          <a:ln/>
        </p:spPr>
        <p:txBody>
          <a:bodyPr wrap="none" lIns="0" tIns="0" rIns="0" bIns="0" rtlCol="0" anchor="t"/>
          <a:lstStyle/>
          <a:p>
            <a:pPr marL="342900" indent="-342900" algn="l">
              <a:lnSpc>
                <a:spcPts val="1600"/>
              </a:lnSpc>
              <a:buSzPct val="100000"/>
              <a:buChar char="•"/>
            </a:pPr>
            <a:r>
              <a:rPr lang="en-US" sz="1200" dirty="0">
                <a:solidFill>
                  <a:srgbClr val="C2C4B5"/>
                </a:solidFill>
                <a:latin typeface="Bitter" pitchFamily="34" charset="0"/>
                <a:ea typeface="Bitter" pitchFamily="34" charset="-122"/>
                <a:cs typeface="Bitter" pitchFamily="34" charset="-120"/>
              </a:rPr>
              <a:t>Integración con sistemas externos de matrícula o pagos</a:t>
            </a:r>
            <a:r>
              <a:rPr lang="en-US" sz="1000" dirty="0">
                <a:solidFill>
                  <a:srgbClr val="C2C4B5"/>
                </a:solidFill>
                <a:latin typeface="Bitter" pitchFamily="34" charset="0"/>
                <a:ea typeface="Bitter" pitchFamily="34" charset="-122"/>
                <a:cs typeface="Bitter" pitchFamily="34" charset="-120"/>
              </a:rPr>
              <a:t>.</a:t>
            </a:r>
            <a:endParaRPr lang="en-US" sz="1000" dirty="0"/>
          </a:p>
        </p:txBody>
      </p:sp>
      <p:sp>
        <p:nvSpPr>
          <p:cNvPr id="13" name="Text 11"/>
          <p:cNvSpPr/>
          <p:nvPr/>
        </p:nvSpPr>
        <p:spPr>
          <a:xfrm>
            <a:off x="455175" y="5516684"/>
            <a:ext cx="6701433" cy="208121"/>
          </a:xfrm>
          <a:prstGeom prst="rect">
            <a:avLst/>
          </a:prstGeom>
          <a:noFill/>
          <a:ln/>
        </p:spPr>
        <p:txBody>
          <a:bodyPr wrap="none" lIns="0" tIns="0" rIns="0" bIns="0" rtlCol="0" anchor="t"/>
          <a:lstStyle/>
          <a:p>
            <a:pPr marL="342900" indent="-342900" algn="l">
              <a:lnSpc>
                <a:spcPts val="1600"/>
              </a:lnSpc>
              <a:buSzPct val="100000"/>
              <a:buChar char="•"/>
            </a:pPr>
            <a:r>
              <a:rPr lang="en-US" sz="1200" dirty="0">
                <a:solidFill>
                  <a:srgbClr val="C2C4B5"/>
                </a:solidFill>
                <a:latin typeface="Bitter" pitchFamily="34" charset="0"/>
                <a:ea typeface="Bitter" pitchFamily="34" charset="-122"/>
                <a:cs typeface="Bitter" pitchFamily="34" charset="-120"/>
              </a:rPr>
              <a:t>Funciones de gestión financiera.</a:t>
            </a:r>
            <a:endParaRPr lang="en-US" sz="1200" dirty="0"/>
          </a:p>
        </p:txBody>
      </p:sp>
      <p:pic>
        <p:nvPicPr>
          <p:cNvPr id="14" name="Image 0" descr="preencoded.png"/>
          <p:cNvPicPr>
            <a:picLocks noChangeAspect="1"/>
          </p:cNvPicPr>
          <p:nvPr/>
        </p:nvPicPr>
        <p:blipFill>
          <a:blip r:embed="rId3"/>
          <a:stretch>
            <a:fillRect/>
          </a:stretch>
        </p:blipFill>
        <p:spPr>
          <a:xfrm>
            <a:off x="7578229" y="339847"/>
            <a:ext cx="6701433" cy="53849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Text 12"/>
          <p:cNvSpPr/>
          <p:nvPr/>
        </p:nvSpPr>
        <p:spPr>
          <a:xfrm>
            <a:off x="7481411" y="8878133"/>
            <a:ext cx="1626037" cy="203240"/>
          </a:xfrm>
          <a:prstGeom prst="rect">
            <a:avLst/>
          </a:prstGeom>
          <a:noFill/>
          <a:ln/>
        </p:spPr>
        <p:txBody>
          <a:bodyPr wrap="none" lIns="0" tIns="0" rIns="0" bIns="0" rtlCol="0" anchor="t"/>
          <a:lstStyle/>
          <a:p>
            <a:pPr marL="0" indent="0" algn="l">
              <a:lnSpc>
                <a:spcPts val="1600"/>
              </a:lnSpc>
              <a:buNone/>
            </a:pPr>
            <a:r>
              <a:rPr lang="en-US" sz="1250" b="1" dirty="0">
                <a:solidFill>
                  <a:srgbClr val="E1E5CD"/>
                </a:solidFill>
                <a:latin typeface="Outfit Bold" pitchFamily="34" charset="0"/>
                <a:ea typeface="Outfit Bold" pitchFamily="34" charset="-122"/>
                <a:cs typeface="Outfit Bold" pitchFamily="34" charset="-120"/>
              </a:rPr>
              <a:t>Público Objetivo</a:t>
            </a:r>
            <a:endParaRPr lang="en-US" sz="1250" dirty="0"/>
          </a:p>
        </p:txBody>
      </p:sp>
      <p:sp>
        <p:nvSpPr>
          <p:cNvPr id="16" name="Text 13"/>
          <p:cNvSpPr/>
          <p:nvPr/>
        </p:nvSpPr>
        <p:spPr>
          <a:xfrm>
            <a:off x="7481411" y="9211389"/>
            <a:ext cx="6701433" cy="416243"/>
          </a:xfrm>
          <a:prstGeom prst="rect">
            <a:avLst/>
          </a:prstGeom>
          <a:noFill/>
          <a:ln/>
        </p:spPr>
        <p:txBody>
          <a:bodyPr wrap="square" lIns="0" tIns="0" rIns="0" bIns="0" rtlCol="0" anchor="t"/>
          <a:lstStyle/>
          <a:p>
            <a:pPr marL="0" indent="0" algn="l">
              <a:lnSpc>
                <a:spcPts val="1600"/>
              </a:lnSpc>
              <a:buNone/>
            </a:pPr>
            <a:r>
              <a:rPr lang="en-US" sz="1000" dirty="0">
                <a:solidFill>
                  <a:srgbClr val="C2C4B5"/>
                </a:solidFill>
                <a:latin typeface="Bitter" pitchFamily="34" charset="0"/>
                <a:ea typeface="Bitter" pitchFamily="34" charset="-122"/>
                <a:cs typeface="Bitter" pitchFamily="34" charset="-120"/>
              </a:rPr>
              <a:t>Centros educacionales en Chile (escuelas, institutos, universidades), con un piloto inicial en la </a:t>
            </a:r>
            <a:r>
              <a:rPr lang="en-US" sz="1000" dirty="0">
                <a:solidFill>
                  <a:srgbClr val="9FA582"/>
                </a:solidFill>
                <a:latin typeface="Bitter" pitchFamily="34" charset="0"/>
                <a:ea typeface="Bitter" pitchFamily="34" charset="-122"/>
                <a:cs typeface="Bitter" pitchFamily="34" charset="-120"/>
              </a:rPr>
              <a:t>Universidad de Santiago de Chile (USACH)</a:t>
            </a:r>
            <a:r>
              <a:rPr lang="en-US" sz="1000" dirty="0">
                <a:solidFill>
                  <a:srgbClr val="C2C4B5"/>
                </a:solidFill>
                <a:latin typeface="Bitter" pitchFamily="34" charset="0"/>
                <a:ea typeface="Bitter" pitchFamily="34" charset="-122"/>
                <a:cs typeface="Bitter" pitchFamily="34" charset="-120"/>
              </a:rPr>
              <a:t>.</a:t>
            </a:r>
            <a:endParaRPr lang="en-US" sz="1000" dirty="0"/>
          </a:p>
        </p:txBody>
      </p:sp>
      <p:pic>
        <p:nvPicPr>
          <p:cNvPr id="21" name="Imagen 20">
            <a:extLst>
              <a:ext uri="{FF2B5EF4-FFF2-40B4-BE49-F238E27FC236}">
                <a16:creationId xmlns:a16="http://schemas.microsoft.com/office/drawing/2014/main" id="{69FA380D-E196-AD9A-1918-87A04EE4A4A5}"/>
              </a:ext>
            </a:extLst>
          </p:cNvPr>
          <p:cNvPicPr>
            <a:picLocks noChangeAspect="1"/>
          </p:cNvPicPr>
          <p:nvPr/>
        </p:nvPicPr>
        <p:blipFill>
          <a:blip r:embed="rId4"/>
          <a:stretch>
            <a:fillRect/>
          </a:stretch>
        </p:blipFill>
        <p:spPr>
          <a:xfrm>
            <a:off x="12378921" y="7664162"/>
            <a:ext cx="2154660" cy="504895"/>
          </a:xfrm>
          <a:prstGeom prst="rect">
            <a:avLst/>
          </a:prstGeom>
        </p:spPr>
      </p:pic>
      <p:pic>
        <p:nvPicPr>
          <p:cNvPr id="24" name="Imagen 23" descr="Logotipo&#10;&#10;El contenido generado por IA puede ser incorrecto.">
            <a:extLst>
              <a:ext uri="{FF2B5EF4-FFF2-40B4-BE49-F238E27FC236}">
                <a16:creationId xmlns:a16="http://schemas.microsoft.com/office/drawing/2014/main" id="{E62C4631-470D-EC25-69B8-120E52106754}"/>
              </a:ext>
            </a:extLst>
          </p:cNvPr>
          <p:cNvPicPr>
            <a:picLocks noChangeAspect="1"/>
          </p:cNvPicPr>
          <p:nvPr/>
        </p:nvPicPr>
        <p:blipFill>
          <a:blip r:embed="rId5"/>
          <a:stretch>
            <a:fillRect/>
          </a:stretch>
        </p:blipFill>
        <p:spPr>
          <a:xfrm>
            <a:off x="13456251" y="169469"/>
            <a:ext cx="696754" cy="905427"/>
          </a:xfrm>
          <a:prstGeom prst="rect">
            <a:avLst/>
          </a:prstGeom>
        </p:spPr>
      </p:pic>
      <p:pic>
        <p:nvPicPr>
          <p:cNvPr id="25" name="Imagen 24" descr="Logotipo">
            <a:extLst>
              <a:ext uri="{FF2B5EF4-FFF2-40B4-BE49-F238E27FC236}">
                <a16:creationId xmlns:a16="http://schemas.microsoft.com/office/drawing/2014/main" id="{455092FC-7CCE-C845-7E5F-4A120269FD17}"/>
              </a:ext>
            </a:extLst>
          </p:cNvPr>
          <p:cNvPicPr>
            <a:picLocks noChangeAspect="1"/>
          </p:cNvPicPr>
          <p:nvPr/>
        </p:nvPicPr>
        <p:blipFill>
          <a:blip r:embed="rId6"/>
          <a:stretch>
            <a:fillRect/>
          </a:stretch>
        </p:blipFill>
        <p:spPr>
          <a:xfrm>
            <a:off x="12182502" y="7427614"/>
            <a:ext cx="2060517" cy="50489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56367" y="358616"/>
            <a:ext cx="4556697" cy="407551"/>
          </a:xfrm>
          <a:prstGeom prst="rect">
            <a:avLst/>
          </a:prstGeom>
          <a:noFill/>
          <a:ln/>
        </p:spPr>
        <p:txBody>
          <a:bodyPr wrap="none" lIns="0" tIns="0" rIns="0" bIns="0" rtlCol="0" anchor="t"/>
          <a:lstStyle/>
          <a:p>
            <a:pPr marL="0" indent="0" algn="l">
              <a:lnSpc>
                <a:spcPts val="3200"/>
              </a:lnSpc>
              <a:buNone/>
            </a:pPr>
            <a:r>
              <a:rPr lang="en-US" sz="3200" b="1" dirty="0">
                <a:solidFill>
                  <a:srgbClr val="E1E5CD"/>
                </a:solidFill>
                <a:latin typeface="Outfit Bold" pitchFamily="34" charset="0"/>
                <a:ea typeface="Outfit Bold" pitchFamily="34" charset="-122"/>
                <a:cs typeface="Outfit Bold" pitchFamily="34" charset="-120"/>
              </a:rPr>
              <a:t>Factibilidad Técnica</a:t>
            </a:r>
            <a:endParaRPr lang="en-US" sz="3200" dirty="0"/>
          </a:p>
        </p:txBody>
      </p:sp>
      <p:sp>
        <p:nvSpPr>
          <p:cNvPr id="3" name="Text 1"/>
          <p:cNvSpPr/>
          <p:nvPr/>
        </p:nvSpPr>
        <p:spPr>
          <a:xfrm>
            <a:off x="456367" y="1026914"/>
            <a:ext cx="13717667" cy="208598"/>
          </a:xfrm>
          <a:prstGeom prst="rect">
            <a:avLst/>
          </a:prstGeom>
          <a:noFill/>
          <a:ln/>
        </p:spPr>
        <p:txBody>
          <a:bodyPr wrap="none" lIns="0" tIns="0" rIns="0" bIns="0" rtlCol="0" anchor="t"/>
          <a:lstStyle/>
          <a:p>
            <a:pPr marL="0" indent="0" algn="l">
              <a:lnSpc>
                <a:spcPts val="1600"/>
              </a:lnSpc>
              <a:buNone/>
            </a:pPr>
            <a:r>
              <a:rPr lang="en-US" sz="1200" dirty="0">
                <a:solidFill>
                  <a:srgbClr val="C2C4B5"/>
                </a:solidFill>
                <a:latin typeface="Bitter" pitchFamily="34" charset="0"/>
                <a:ea typeface="Bitter" pitchFamily="34" charset="-122"/>
                <a:cs typeface="Bitter" pitchFamily="34" charset="-120"/>
              </a:rPr>
              <a:t>La viabilidad técnica del proyecto se sustenta en una sólida elección de tecnologías y en la disponibilidad de recursos e </a:t>
            </a:r>
            <a:r>
              <a:rPr lang="en-US" sz="1400" dirty="0">
                <a:solidFill>
                  <a:srgbClr val="C2C4B5"/>
                </a:solidFill>
                <a:latin typeface="Bitter" pitchFamily="34" charset="0"/>
                <a:ea typeface="Bitter" pitchFamily="34" charset="-122"/>
                <a:cs typeface="Bitter" pitchFamily="34" charset="-120"/>
              </a:rPr>
              <a:t>infraestructura</a:t>
            </a:r>
            <a:r>
              <a:rPr lang="en-US" sz="1000" dirty="0">
                <a:solidFill>
                  <a:srgbClr val="C2C4B5"/>
                </a:solidFill>
                <a:latin typeface="Bitter" pitchFamily="34" charset="0"/>
                <a:ea typeface="Bitter" pitchFamily="34" charset="-122"/>
                <a:cs typeface="Bitter" pitchFamily="34" charset="-120"/>
              </a:rPr>
              <a:t>.</a:t>
            </a:r>
            <a:endParaRPr lang="en-US" sz="1000" dirty="0"/>
          </a:p>
        </p:txBody>
      </p:sp>
      <p:sp>
        <p:nvSpPr>
          <p:cNvPr id="4" name="Text 2"/>
          <p:cNvSpPr/>
          <p:nvPr/>
        </p:nvSpPr>
        <p:spPr>
          <a:xfrm>
            <a:off x="456367" y="1512570"/>
            <a:ext cx="2001441" cy="244435"/>
          </a:xfrm>
          <a:prstGeom prst="rect">
            <a:avLst/>
          </a:prstGeom>
          <a:noFill/>
          <a:ln/>
        </p:spPr>
        <p:txBody>
          <a:bodyPr wrap="none" lIns="0" tIns="0" rIns="0" bIns="0" rtlCol="0" anchor="t"/>
          <a:lstStyle/>
          <a:p>
            <a:pPr marL="0" indent="0" algn="l">
              <a:lnSpc>
                <a:spcPts val="1900"/>
              </a:lnSpc>
              <a:buNone/>
            </a:pPr>
            <a:r>
              <a:rPr lang="en-US" sz="2400" b="1" dirty="0">
                <a:solidFill>
                  <a:srgbClr val="E1E5CD"/>
                </a:solidFill>
                <a:latin typeface="Outfit Bold" pitchFamily="34" charset="0"/>
                <a:ea typeface="Outfit Bold" pitchFamily="34" charset="-122"/>
                <a:cs typeface="Outfit Bold" pitchFamily="34" charset="-120"/>
              </a:rPr>
              <a:t>Tecnologías Utilizadas</a:t>
            </a:r>
            <a:endParaRPr lang="en-US" sz="2400" dirty="0"/>
          </a:p>
        </p:txBody>
      </p:sp>
      <p:sp>
        <p:nvSpPr>
          <p:cNvPr id="5" name="Text 3"/>
          <p:cNvSpPr/>
          <p:nvPr/>
        </p:nvSpPr>
        <p:spPr>
          <a:xfrm>
            <a:off x="456367" y="1887379"/>
            <a:ext cx="6699766" cy="208598"/>
          </a:xfrm>
          <a:prstGeom prst="rect">
            <a:avLst/>
          </a:prstGeom>
          <a:noFill/>
          <a:ln/>
        </p:spPr>
        <p:txBody>
          <a:bodyPr wrap="none" lIns="0" tIns="0" rIns="0" bIns="0" rtlCol="0" anchor="t"/>
          <a:lstStyle/>
          <a:p>
            <a:pPr marL="342900" indent="-342900" algn="l">
              <a:lnSpc>
                <a:spcPts val="1600"/>
              </a:lnSpc>
              <a:buSzPct val="100000"/>
              <a:buChar char="•"/>
            </a:pPr>
            <a:r>
              <a:rPr lang="en-US" sz="1200" b="1" dirty="0">
                <a:solidFill>
                  <a:srgbClr val="C2C4B5"/>
                </a:solidFill>
                <a:latin typeface="Bitter" pitchFamily="34" charset="0"/>
                <a:ea typeface="Bitter" pitchFamily="34" charset="-122"/>
                <a:cs typeface="Bitter" pitchFamily="34" charset="-120"/>
              </a:rPr>
              <a:t>Backend:</a:t>
            </a:r>
            <a:r>
              <a:rPr lang="en-US" sz="1200" dirty="0">
                <a:solidFill>
                  <a:srgbClr val="C2C4B5"/>
                </a:solidFill>
                <a:latin typeface="Bitter" pitchFamily="34" charset="0"/>
                <a:ea typeface="Bitter" pitchFamily="34" charset="-122"/>
                <a:cs typeface="Bitter" pitchFamily="34" charset="-120"/>
              </a:rPr>
              <a:t> PHP/MySQL para la gestión de la base de datos y la lógica del servidor</a:t>
            </a:r>
            <a:r>
              <a:rPr lang="en-US" sz="1000" dirty="0">
                <a:solidFill>
                  <a:srgbClr val="C2C4B5"/>
                </a:solidFill>
                <a:latin typeface="Bitter" pitchFamily="34" charset="0"/>
                <a:ea typeface="Bitter" pitchFamily="34" charset="-122"/>
                <a:cs typeface="Bitter" pitchFamily="34" charset="-120"/>
              </a:rPr>
              <a:t>.</a:t>
            </a:r>
            <a:endParaRPr lang="en-US" sz="1000" dirty="0"/>
          </a:p>
        </p:txBody>
      </p:sp>
      <p:sp>
        <p:nvSpPr>
          <p:cNvPr id="6" name="Text 4"/>
          <p:cNvSpPr/>
          <p:nvPr/>
        </p:nvSpPr>
        <p:spPr>
          <a:xfrm>
            <a:off x="456367" y="2141577"/>
            <a:ext cx="6699766" cy="208598"/>
          </a:xfrm>
          <a:prstGeom prst="rect">
            <a:avLst/>
          </a:prstGeom>
          <a:noFill/>
          <a:ln/>
        </p:spPr>
        <p:txBody>
          <a:bodyPr wrap="none" lIns="0" tIns="0" rIns="0" bIns="0" rtlCol="0" anchor="t"/>
          <a:lstStyle/>
          <a:p>
            <a:pPr marL="342900" indent="-342900" algn="l">
              <a:lnSpc>
                <a:spcPts val="1600"/>
              </a:lnSpc>
              <a:buSzPct val="100000"/>
              <a:buChar char="•"/>
            </a:pPr>
            <a:r>
              <a:rPr lang="en-US" sz="1200" b="1" dirty="0">
                <a:solidFill>
                  <a:srgbClr val="C2C4B5"/>
                </a:solidFill>
                <a:latin typeface="Bitter" pitchFamily="34" charset="0"/>
                <a:ea typeface="Bitter" pitchFamily="34" charset="-122"/>
                <a:cs typeface="Bitter" pitchFamily="34" charset="-120"/>
              </a:rPr>
              <a:t>Frameworks de Desarrollo Web:</a:t>
            </a:r>
            <a:r>
              <a:rPr lang="en-US" sz="1200" dirty="0">
                <a:solidFill>
                  <a:srgbClr val="C2C4B5"/>
                </a:solidFill>
                <a:latin typeface="Bitter" pitchFamily="34" charset="0"/>
                <a:ea typeface="Bitter" pitchFamily="34" charset="-122"/>
                <a:cs typeface="Bitter" pitchFamily="34" charset="-120"/>
              </a:rPr>
              <a:t> Para asegurar escalabilidad y mantenibilidad.</a:t>
            </a:r>
            <a:endParaRPr lang="en-US" sz="1200" dirty="0"/>
          </a:p>
        </p:txBody>
      </p:sp>
      <p:sp>
        <p:nvSpPr>
          <p:cNvPr id="7" name="Text 5"/>
          <p:cNvSpPr/>
          <p:nvPr/>
        </p:nvSpPr>
        <p:spPr>
          <a:xfrm>
            <a:off x="456367" y="2395776"/>
            <a:ext cx="6699766" cy="208598"/>
          </a:xfrm>
          <a:prstGeom prst="rect">
            <a:avLst/>
          </a:prstGeom>
          <a:noFill/>
          <a:ln/>
        </p:spPr>
        <p:txBody>
          <a:bodyPr wrap="none" lIns="0" tIns="0" rIns="0" bIns="0" rtlCol="0" anchor="t"/>
          <a:lstStyle/>
          <a:p>
            <a:pPr marL="342900" indent="-342900" algn="l">
              <a:lnSpc>
                <a:spcPts val="1600"/>
              </a:lnSpc>
              <a:buSzPct val="100000"/>
              <a:buChar char="•"/>
            </a:pPr>
            <a:r>
              <a:rPr lang="en-US" sz="1200" b="1" dirty="0">
                <a:solidFill>
                  <a:srgbClr val="C2C4B5"/>
                </a:solidFill>
                <a:latin typeface="Bitter" pitchFamily="34" charset="0"/>
                <a:ea typeface="Bitter" pitchFamily="34" charset="-122"/>
                <a:cs typeface="Bitter" pitchFamily="34" charset="-120"/>
              </a:rPr>
              <a:t>Análisis y Visualización:</a:t>
            </a:r>
            <a:r>
              <a:rPr lang="en-US" sz="1200" dirty="0">
                <a:solidFill>
                  <a:srgbClr val="C2C4B5"/>
                </a:solidFill>
                <a:latin typeface="Bitter" pitchFamily="34" charset="0"/>
                <a:ea typeface="Bitter" pitchFamily="34" charset="-122"/>
                <a:cs typeface="Bitter" pitchFamily="34" charset="-120"/>
              </a:rPr>
              <a:t> Módulos específicos para la generación de informes y dashboards</a:t>
            </a:r>
            <a:r>
              <a:rPr lang="en-US" sz="1000" dirty="0">
                <a:solidFill>
                  <a:srgbClr val="C2C4B5"/>
                </a:solidFill>
                <a:latin typeface="Bitter" pitchFamily="34" charset="0"/>
                <a:ea typeface="Bitter" pitchFamily="34" charset="-122"/>
                <a:cs typeface="Bitter" pitchFamily="34" charset="-120"/>
              </a:rPr>
              <a:t>.</a:t>
            </a:r>
            <a:endParaRPr lang="en-US" sz="1000" dirty="0"/>
          </a:p>
        </p:txBody>
      </p:sp>
      <p:sp>
        <p:nvSpPr>
          <p:cNvPr id="8" name="Text 6"/>
          <p:cNvSpPr/>
          <p:nvPr/>
        </p:nvSpPr>
        <p:spPr>
          <a:xfrm>
            <a:off x="456367" y="2649974"/>
            <a:ext cx="6699766" cy="417195"/>
          </a:xfrm>
          <a:prstGeom prst="rect">
            <a:avLst/>
          </a:prstGeom>
          <a:noFill/>
          <a:ln/>
        </p:spPr>
        <p:txBody>
          <a:bodyPr wrap="square" lIns="0" tIns="0" rIns="0" bIns="0" rtlCol="0" anchor="t"/>
          <a:lstStyle/>
          <a:p>
            <a:pPr marL="342900" indent="-342900" algn="l">
              <a:lnSpc>
                <a:spcPts val="1600"/>
              </a:lnSpc>
              <a:buSzPct val="100000"/>
              <a:buChar char="•"/>
            </a:pPr>
            <a:r>
              <a:rPr lang="en-US" sz="1200" b="1" dirty="0">
                <a:solidFill>
                  <a:srgbClr val="C2C4B5"/>
                </a:solidFill>
                <a:latin typeface="Bitter" pitchFamily="34" charset="0"/>
                <a:ea typeface="Bitter" pitchFamily="34" charset="-122"/>
                <a:cs typeface="Bitter" pitchFamily="34" charset="-120"/>
              </a:rPr>
              <a:t>Frontend:</a:t>
            </a:r>
            <a:r>
              <a:rPr lang="en-US" sz="1200" dirty="0">
                <a:solidFill>
                  <a:srgbClr val="C2C4B5"/>
                </a:solidFill>
                <a:latin typeface="Bitter" pitchFamily="34" charset="0"/>
                <a:ea typeface="Bitter" pitchFamily="34" charset="-122"/>
                <a:cs typeface="Bitter" pitchFamily="34" charset="-120"/>
              </a:rPr>
              <a:t> HTML5 y frameworks como Bootstrap para un diseño responsivo y adaptable a cualquier dispositivo.</a:t>
            </a:r>
            <a:endParaRPr lang="en-US" sz="1200" dirty="0"/>
          </a:p>
        </p:txBody>
      </p:sp>
      <p:sp>
        <p:nvSpPr>
          <p:cNvPr id="9" name="Text 7"/>
          <p:cNvSpPr/>
          <p:nvPr/>
        </p:nvSpPr>
        <p:spPr>
          <a:xfrm>
            <a:off x="456367" y="3197542"/>
            <a:ext cx="1956316" cy="244435"/>
          </a:xfrm>
          <a:prstGeom prst="rect">
            <a:avLst/>
          </a:prstGeom>
          <a:noFill/>
          <a:ln/>
        </p:spPr>
        <p:txBody>
          <a:bodyPr wrap="none" lIns="0" tIns="0" rIns="0" bIns="0" rtlCol="0" anchor="t"/>
          <a:lstStyle/>
          <a:p>
            <a:pPr marL="0" indent="0" algn="l">
              <a:lnSpc>
                <a:spcPts val="1900"/>
              </a:lnSpc>
              <a:buNone/>
            </a:pPr>
            <a:r>
              <a:rPr lang="en-US" b="1" dirty="0">
                <a:solidFill>
                  <a:srgbClr val="E1E5CD"/>
                </a:solidFill>
                <a:latin typeface="Outfit Bold" pitchFamily="34" charset="0"/>
                <a:ea typeface="Outfit Bold" pitchFamily="34" charset="-122"/>
                <a:cs typeface="Outfit Bold" pitchFamily="34" charset="-120"/>
              </a:rPr>
              <a:t>Recursos Disponibles</a:t>
            </a:r>
            <a:endParaRPr lang="en-US" dirty="0"/>
          </a:p>
        </p:txBody>
      </p:sp>
      <p:sp>
        <p:nvSpPr>
          <p:cNvPr id="10" name="Text 8"/>
          <p:cNvSpPr/>
          <p:nvPr/>
        </p:nvSpPr>
        <p:spPr>
          <a:xfrm>
            <a:off x="456367" y="3572351"/>
            <a:ext cx="6699766" cy="208598"/>
          </a:xfrm>
          <a:prstGeom prst="rect">
            <a:avLst/>
          </a:prstGeom>
          <a:noFill/>
          <a:ln/>
        </p:spPr>
        <p:txBody>
          <a:bodyPr wrap="none" lIns="0" tIns="0" rIns="0" bIns="0" rtlCol="0" anchor="t"/>
          <a:lstStyle/>
          <a:p>
            <a:pPr marL="342900" indent="-342900" algn="l">
              <a:lnSpc>
                <a:spcPts val="1600"/>
              </a:lnSpc>
              <a:buSzPct val="100000"/>
              <a:buChar char="•"/>
            </a:pPr>
            <a:r>
              <a:rPr lang="en-US" sz="1200" b="1" dirty="0">
                <a:solidFill>
                  <a:srgbClr val="C2C4B5"/>
                </a:solidFill>
                <a:latin typeface="Bitter" pitchFamily="34" charset="0"/>
                <a:ea typeface="Bitter" pitchFamily="34" charset="-122"/>
                <a:cs typeface="Bitter" pitchFamily="34" charset="-120"/>
              </a:rPr>
              <a:t>Servidor Propio:</a:t>
            </a:r>
            <a:r>
              <a:rPr lang="en-US" sz="1200" dirty="0">
                <a:solidFill>
                  <a:srgbClr val="C2C4B5"/>
                </a:solidFill>
                <a:latin typeface="Bitter" pitchFamily="34" charset="0"/>
                <a:ea typeface="Bitter" pitchFamily="34" charset="-122"/>
                <a:cs typeface="Bitter" pitchFamily="34" charset="-120"/>
              </a:rPr>
              <a:t> Un servidor con CentOS 7 ya configurado para la implementación</a:t>
            </a:r>
            <a:r>
              <a:rPr lang="en-US" sz="1000" dirty="0">
                <a:solidFill>
                  <a:srgbClr val="C2C4B5"/>
                </a:solidFill>
                <a:latin typeface="Bitter" pitchFamily="34" charset="0"/>
                <a:ea typeface="Bitter" pitchFamily="34" charset="-122"/>
                <a:cs typeface="Bitter" pitchFamily="34" charset="-120"/>
              </a:rPr>
              <a:t>.</a:t>
            </a:r>
            <a:endParaRPr lang="en-US" sz="1000" dirty="0"/>
          </a:p>
        </p:txBody>
      </p:sp>
      <p:sp>
        <p:nvSpPr>
          <p:cNvPr id="11" name="Text 9"/>
          <p:cNvSpPr/>
          <p:nvPr/>
        </p:nvSpPr>
        <p:spPr>
          <a:xfrm>
            <a:off x="456367" y="3826550"/>
            <a:ext cx="6699766" cy="208598"/>
          </a:xfrm>
          <a:prstGeom prst="rect">
            <a:avLst/>
          </a:prstGeom>
          <a:noFill/>
          <a:ln/>
        </p:spPr>
        <p:txBody>
          <a:bodyPr wrap="none" lIns="0" tIns="0" rIns="0" bIns="0" rtlCol="0" anchor="t"/>
          <a:lstStyle/>
          <a:p>
            <a:pPr marL="342900" indent="-342900" algn="l">
              <a:lnSpc>
                <a:spcPts val="1600"/>
              </a:lnSpc>
              <a:buSzPct val="100000"/>
              <a:buChar char="•"/>
            </a:pPr>
            <a:r>
              <a:rPr lang="en-US" sz="1200" b="1" dirty="0">
                <a:solidFill>
                  <a:srgbClr val="C2C4B5"/>
                </a:solidFill>
                <a:latin typeface="Bitter" pitchFamily="34" charset="0"/>
                <a:ea typeface="Bitter" pitchFamily="34" charset="-122"/>
                <a:cs typeface="Bitter" pitchFamily="34" charset="-120"/>
              </a:rPr>
              <a:t>Infraestructura USACH:</a:t>
            </a:r>
            <a:r>
              <a:rPr lang="en-US" sz="1200" dirty="0">
                <a:solidFill>
                  <a:srgbClr val="C2C4B5"/>
                </a:solidFill>
                <a:latin typeface="Bitter" pitchFamily="34" charset="0"/>
                <a:ea typeface="Bitter" pitchFamily="34" charset="-122"/>
                <a:cs typeface="Bitter" pitchFamily="34" charset="-120"/>
              </a:rPr>
              <a:t> Entorno de pruebas real proporcionado por la Universidad de Santiago de Chile</a:t>
            </a:r>
            <a:r>
              <a:rPr lang="en-US" sz="1000" dirty="0">
                <a:solidFill>
                  <a:srgbClr val="C2C4B5"/>
                </a:solidFill>
                <a:latin typeface="Bitter" pitchFamily="34" charset="0"/>
                <a:ea typeface="Bitter" pitchFamily="34" charset="-122"/>
                <a:cs typeface="Bitter" pitchFamily="34" charset="-120"/>
              </a:rPr>
              <a:t>.</a:t>
            </a:r>
            <a:endParaRPr lang="en-US" sz="1000" dirty="0"/>
          </a:p>
        </p:txBody>
      </p:sp>
      <p:sp>
        <p:nvSpPr>
          <p:cNvPr id="12" name="Text 10"/>
          <p:cNvSpPr/>
          <p:nvPr/>
        </p:nvSpPr>
        <p:spPr>
          <a:xfrm>
            <a:off x="456367" y="4080748"/>
            <a:ext cx="6699766" cy="208598"/>
          </a:xfrm>
          <a:prstGeom prst="rect">
            <a:avLst/>
          </a:prstGeom>
          <a:noFill/>
          <a:ln/>
        </p:spPr>
        <p:txBody>
          <a:bodyPr wrap="none" lIns="0" tIns="0" rIns="0" bIns="0" rtlCol="0" anchor="t"/>
          <a:lstStyle/>
          <a:p>
            <a:pPr marL="342900" indent="-342900" algn="l">
              <a:lnSpc>
                <a:spcPts val="1600"/>
              </a:lnSpc>
              <a:buSzPct val="100000"/>
              <a:buChar char="•"/>
            </a:pPr>
            <a:r>
              <a:rPr lang="en-US" sz="1200" b="1" dirty="0">
                <a:solidFill>
                  <a:srgbClr val="C2C4B5"/>
                </a:solidFill>
                <a:latin typeface="Bitter" pitchFamily="34" charset="0"/>
                <a:ea typeface="Bitter" pitchFamily="34" charset="-122"/>
                <a:cs typeface="Bitter" pitchFamily="34" charset="-120"/>
              </a:rPr>
              <a:t>Conocimiento:</a:t>
            </a:r>
            <a:r>
              <a:rPr lang="en-US" sz="1200" dirty="0">
                <a:solidFill>
                  <a:srgbClr val="C2C4B5"/>
                </a:solidFill>
                <a:latin typeface="Bitter" pitchFamily="34" charset="0"/>
                <a:ea typeface="Bitter" pitchFamily="34" charset="-122"/>
                <a:cs typeface="Bitter" pitchFamily="34" charset="-120"/>
              </a:rPr>
              <a:t> Experiencia sólida en programación, bases de datos y ciencia de datos.</a:t>
            </a:r>
            <a:endParaRPr lang="en-US" sz="1200" dirty="0"/>
          </a:p>
        </p:txBody>
      </p:sp>
      <p:pic>
        <p:nvPicPr>
          <p:cNvPr id="13" name="Image 0" descr="preencoded.png"/>
          <p:cNvPicPr>
            <a:picLocks noChangeAspect="1"/>
          </p:cNvPicPr>
          <p:nvPr/>
        </p:nvPicPr>
        <p:blipFill>
          <a:blip r:embed="rId3"/>
          <a:stretch>
            <a:fillRect/>
          </a:stretch>
        </p:blipFill>
        <p:spPr>
          <a:xfrm>
            <a:off x="9735671" y="1526861"/>
            <a:ext cx="4090980" cy="40909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 11"/>
          <p:cNvSpPr/>
          <p:nvPr/>
        </p:nvSpPr>
        <p:spPr>
          <a:xfrm>
            <a:off x="7481887" y="8375332"/>
            <a:ext cx="1956316" cy="244435"/>
          </a:xfrm>
          <a:prstGeom prst="rect">
            <a:avLst/>
          </a:prstGeom>
          <a:noFill/>
          <a:ln/>
        </p:spPr>
        <p:txBody>
          <a:bodyPr wrap="none" lIns="0" tIns="0" rIns="0" bIns="0" rtlCol="0" anchor="t"/>
          <a:lstStyle/>
          <a:p>
            <a:pPr marL="0" indent="0" algn="l">
              <a:lnSpc>
                <a:spcPts val="1900"/>
              </a:lnSpc>
              <a:buNone/>
            </a:pPr>
            <a:r>
              <a:rPr lang="en-US" sz="1500" b="1" dirty="0">
                <a:solidFill>
                  <a:srgbClr val="E1E5CD"/>
                </a:solidFill>
                <a:latin typeface="Outfit Bold" pitchFamily="34" charset="0"/>
                <a:ea typeface="Outfit Bold" pitchFamily="34" charset="-122"/>
                <a:cs typeface="Outfit Bold" pitchFamily="34" charset="-120"/>
              </a:rPr>
              <a:t>Mitigación de Riesgos</a:t>
            </a:r>
            <a:endParaRPr lang="en-US" sz="1500" dirty="0"/>
          </a:p>
        </p:txBody>
      </p:sp>
      <p:sp>
        <p:nvSpPr>
          <p:cNvPr id="15" name="Text 12"/>
          <p:cNvSpPr/>
          <p:nvPr/>
        </p:nvSpPr>
        <p:spPr>
          <a:xfrm>
            <a:off x="7481887" y="8750141"/>
            <a:ext cx="6699766" cy="208598"/>
          </a:xfrm>
          <a:prstGeom prst="rect">
            <a:avLst/>
          </a:prstGeom>
          <a:noFill/>
          <a:ln/>
        </p:spPr>
        <p:txBody>
          <a:bodyPr wrap="none" lIns="0" tIns="0" rIns="0" bIns="0" rtlCol="0" anchor="t"/>
          <a:lstStyle/>
          <a:p>
            <a:pPr marL="342900" indent="-342900" algn="l">
              <a:lnSpc>
                <a:spcPts val="1600"/>
              </a:lnSpc>
              <a:buSzPct val="100000"/>
              <a:buChar char="•"/>
            </a:pPr>
            <a:r>
              <a:rPr lang="en-US" sz="1000" b="1" dirty="0">
                <a:solidFill>
                  <a:srgbClr val="C2C4B5"/>
                </a:solidFill>
                <a:latin typeface="Bitter" pitchFamily="34" charset="0"/>
                <a:ea typeface="Bitter" pitchFamily="34" charset="-122"/>
                <a:cs typeface="Bitter" pitchFamily="34" charset="-120"/>
              </a:rPr>
              <a:t>Grandes Volúmenes de Datos:</a:t>
            </a:r>
            <a:r>
              <a:rPr lang="en-US" sz="1000" dirty="0">
                <a:solidFill>
                  <a:srgbClr val="C2C4B5"/>
                </a:solidFill>
                <a:latin typeface="Bitter" pitchFamily="34" charset="0"/>
                <a:ea typeface="Bitter" pitchFamily="34" charset="-122"/>
                <a:cs typeface="Bitter" pitchFamily="34" charset="-120"/>
              </a:rPr>
              <a:t> Optimización de la base de datos y consultas para eficiencia.</a:t>
            </a:r>
            <a:endParaRPr lang="en-US" sz="1000" dirty="0"/>
          </a:p>
        </p:txBody>
      </p:sp>
      <p:sp>
        <p:nvSpPr>
          <p:cNvPr id="16" name="Text 13"/>
          <p:cNvSpPr/>
          <p:nvPr/>
        </p:nvSpPr>
        <p:spPr>
          <a:xfrm>
            <a:off x="7481887" y="9004340"/>
            <a:ext cx="6699766" cy="417195"/>
          </a:xfrm>
          <a:prstGeom prst="rect">
            <a:avLst/>
          </a:prstGeom>
          <a:noFill/>
          <a:ln/>
        </p:spPr>
        <p:txBody>
          <a:bodyPr wrap="square" lIns="0" tIns="0" rIns="0" bIns="0" rtlCol="0" anchor="t"/>
          <a:lstStyle/>
          <a:p>
            <a:pPr marL="342900" indent="-342900" algn="l">
              <a:lnSpc>
                <a:spcPts val="1600"/>
              </a:lnSpc>
              <a:buSzPct val="100000"/>
              <a:buChar char="•"/>
            </a:pPr>
            <a:r>
              <a:rPr lang="en-US" sz="1000" b="1" dirty="0">
                <a:solidFill>
                  <a:srgbClr val="C2C4B5"/>
                </a:solidFill>
                <a:latin typeface="Bitter" pitchFamily="34" charset="0"/>
                <a:ea typeface="Bitter" pitchFamily="34" charset="-122"/>
                <a:cs typeface="Bitter" pitchFamily="34" charset="-120"/>
              </a:rPr>
              <a:t>Seguridad de la Información:</a:t>
            </a:r>
            <a:r>
              <a:rPr lang="en-US" sz="1000" dirty="0">
                <a:solidFill>
                  <a:srgbClr val="C2C4B5"/>
                </a:solidFill>
                <a:latin typeface="Bitter" pitchFamily="34" charset="0"/>
                <a:ea typeface="Bitter" pitchFamily="34" charset="-122"/>
                <a:cs typeface="Bitter" pitchFamily="34" charset="-120"/>
              </a:rPr>
              <a:t> Implementación de protocolos de seguridad y planes de respaldo para datos sensibles.</a:t>
            </a:r>
            <a:endParaRPr lang="en-US" sz="1000" dirty="0"/>
          </a:p>
        </p:txBody>
      </p:sp>
      <p:pic>
        <p:nvPicPr>
          <p:cNvPr id="20" name="Imagen 19">
            <a:extLst>
              <a:ext uri="{FF2B5EF4-FFF2-40B4-BE49-F238E27FC236}">
                <a16:creationId xmlns:a16="http://schemas.microsoft.com/office/drawing/2014/main" id="{8EAED3E9-8EF3-A5CE-BD7E-AE20F14BD569}"/>
              </a:ext>
            </a:extLst>
          </p:cNvPr>
          <p:cNvPicPr>
            <a:picLocks noChangeAspect="1"/>
          </p:cNvPicPr>
          <p:nvPr/>
        </p:nvPicPr>
        <p:blipFill>
          <a:blip r:embed="rId4"/>
          <a:stretch>
            <a:fillRect/>
          </a:stretch>
        </p:blipFill>
        <p:spPr>
          <a:xfrm>
            <a:off x="12378921" y="7664162"/>
            <a:ext cx="2154660" cy="504895"/>
          </a:xfrm>
          <a:prstGeom prst="rect">
            <a:avLst/>
          </a:prstGeom>
        </p:spPr>
      </p:pic>
      <p:pic>
        <p:nvPicPr>
          <p:cNvPr id="23" name="Imagen 22" descr="Logotipo&#10;&#10;El contenido generado por IA puede ser incorrecto.">
            <a:extLst>
              <a:ext uri="{FF2B5EF4-FFF2-40B4-BE49-F238E27FC236}">
                <a16:creationId xmlns:a16="http://schemas.microsoft.com/office/drawing/2014/main" id="{BBE5E0D3-15B3-0544-40B7-DC403BB3F38F}"/>
              </a:ext>
            </a:extLst>
          </p:cNvPr>
          <p:cNvPicPr>
            <a:picLocks noChangeAspect="1"/>
          </p:cNvPicPr>
          <p:nvPr/>
        </p:nvPicPr>
        <p:blipFill>
          <a:blip r:embed="rId5"/>
          <a:stretch>
            <a:fillRect/>
          </a:stretch>
        </p:blipFill>
        <p:spPr>
          <a:xfrm>
            <a:off x="13456251" y="169469"/>
            <a:ext cx="696754" cy="905427"/>
          </a:xfrm>
          <a:prstGeom prst="rect">
            <a:avLst/>
          </a:prstGeom>
        </p:spPr>
      </p:pic>
      <p:pic>
        <p:nvPicPr>
          <p:cNvPr id="24" name="Imagen 23" descr="Logotipo">
            <a:extLst>
              <a:ext uri="{FF2B5EF4-FFF2-40B4-BE49-F238E27FC236}">
                <a16:creationId xmlns:a16="http://schemas.microsoft.com/office/drawing/2014/main" id="{7A51867B-24C9-4417-AC05-E4542C365199}"/>
              </a:ext>
            </a:extLst>
          </p:cNvPr>
          <p:cNvPicPr>
            <a:picLocks noChangeAspect="1"/>
          </p:cNvPicPr>
          <p:nvPr/>
        </p:nvPicPr>
        <p:blipFill>
          <a:blip r:embed="rId6"/>
          <a:stretch>
            <a:fillRect/>
          </a:stretch>
        </p:blipFill>
        <p:spPr>
          <a:xfrm>
            <a:off x="12182502" y="7427614"/>
            <a:ext cx="2060517" cy="50489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73787" y="347145"/>
            <a:ext cx="12633960" cy="690801"/>
          </a:xfrm>
          <a:prstGeom prst="rect">
            <a:avLst/>
          </a:prstGeom>
          <a:noFill/>
          <a:ln/>
        </p:spPr>
        <p:txBody>
          <a:bodyPr wrap="none" lIns="0" tIns="0" rIns="0" bIns="0" rtlCol="0" anchor="t"/>
          <a:lstStyle/>
          <a:p>
            <a:pPr marL="0" indent="0" algn="l">
              <a:lnSpc>
                <a:spcPts val="5400"/>
              </a:lnSpc>
              <a:buNone/>
            </a:pPr>
            <a:r>
              <a:rPr lang="en-US" sz="4350" b="1" dirty="0">
                <a:solidFill>
                  <a:srgbClr val="E1E5CD"/>
                </a:solidFill>
                <a:latin typeface="Outfit Bold" pitchFamily="34" charset="0"/>
                <a:ea typeface="Outfit Bold" pitchFamily="34" charset="-122"/>
                <a:cs typeface="Outfit Bold" pitchFamily="34" charset="-120"/>
              </a:rPr>
              <a:t>Factibilidad Financiera: Una Inversión Estratégica</a:t>
            </a:r>
            <a:endParaRPr lang="en-US" sz="4350" dirty="0"/>
          </a:p>
        </p:txBody>
      </p:sp>
      <p:sp>
        <p:nvSpPr>
          <p:cNvPr id="3" name="Text 1"/>
          <p:cNvSpPr/>
          <p:nvPr/>
        </p:nvSpPr>
        <p:spPr>
          <a:xfrm>
            <a:off x="773786" y="1302940"/>
            <a:ext cx="13082826" cy="707469"/>
          </a:xfrm>
          <a:prstGeom prst="rect">
            <a:avLst/>
          </a:prstGeom>
          <a:noFill/>
          <a:ln/>
        </p:spPr>
        <p:txBody>
          <a:bodyPr wrap="square" lIns="0" tIns="0" rIns="0" bIns="0" rtlCol="0" anchor="t"/>
          <a:lstStyle/>
          <a:p>
            <a:pPr marL="0" indent="0" algn="l">
              <a:lnSpc>
                <a:spcPts val="2750"/>
              </a:lnSpc>
              <a:buNone/>
            </a:pPr>
            <a:r>
              <a:rPr lang="en-US" sz="1700" dirty="0">
                <a:solidFill>
                  <a:srgbClr val="C2C4B5"/>
                </a:solidFill>
                <a:latin typeface="Bitter" pitchFamily="34" charset="0"/>
                <a:ea typeface="Bitter" pitchFamily="34" charset="-122"/>
                <a:cs typeface="Bitter" pitchFamily="34" charset="-120"/>
              </a:rPr>
              <a:t>El proyecto destaca por su </a:t>
            </a:r>
            <a:r>
              <a:rPr lang="en-US" sz="1700" dirty="0">
                <a:solidFill>
                  <a:srgbClr val="9FA582"/>
                </a:solidFill>
                <a:latin typeface="Bitter" pitchFamily="34" charset="0"/>
                <a:ea typeface="Bitter" pitchFamily="34" charset="-122"/>
                <a:cs typeface="Bitter" pitchFamily="34" charset="-120"/>
              </a:rPr>
              <a:t>eficiencia en costos</a:t>
            </a:r>
            <a:r>
              <a:rPr lang="en-US" sz="1700" dirty="0">
                <a:solidFill>
                  <a:srgbClr val="C2C4B5"/>
                </a:solidFill>
                <a:latin typeface="Bitter" pitchFamily="34" charset="0"/>
                <a:ea typeface="Bitter" pitchFamily="34" charset="-122"/>
                <a:cs typeface="Bitter" pitchFamily="34" charset="-120"/>
              </a:rPr>
              <a:t>, apalancándose en recursos ya disponibles y un modelo de financiamiento sostenible.</a:t>
            </a:r>
            <a:endParaRPr lang="en-US" sz="1700" dirty="0"/>
          </a:p>
        </p:txBody>
      </p:sp>
      <p:sp>
        <p:nvSpPr>
          <p:cNvPr id="4" name="Text 2"/>
          <p:cNvSpPr/>
          <p:nvPr/>
        </p:nvSpPr>
        <p:spPr>
          <a:xfrm>
            <a:off x="773787" y="2320695"/>
            <a:ext cx="4176712" cy="729615"/>
          </a:xfrm>
          <a:prstGeom prst="rect">
            <a:avLst/>
          </a:prstGeom>
          <a:noFill/>
          <a:ln/>
        </p:spPr>
        <p:txBody>
          <a:bodyPr wrap="none" lIns="0" tIns="0" rIns="0" bIns="0" rtlCol="0" anchor="t"/>
          <a:lstStyle/>
          <a:p>
            <a:pPr marL="0" indent="0" algn="ctr">
              <a:lnSpc>
                <a:spcPts val="5700"/>
              </a:lnSpc>
              <a:buNone/>
            </a:pPr>
            <a:r>
              <a:rPr lang="en-US" sz="5700" b="1" dirty="0">
                <a:solidFill>
                  <a:srgbClr val="C2C4B5"/>
                </a:solidFill>
                <a:latin typeface="Outfit Bold" pitchFamily="34" charset="0"/>
                <a:ea typeface="Outfit Bold" pitchFamily="34" charset="-122"/>
                <a:cs typeface="Outfit Bold" pitchFamily="34" charset="-120"/>
              </a:rPr>
              <a:t>$50K</a:t>
            </a:r>
            <a:endParaRPr lang="en-US" sz="5700" dirty="0"/>
          </a:p>
        </p:txBody>
      </p:sp>
      <p:sp>
        <p:nvSpPr>
          <p:cNvPr id="5" name="Text 3"/>
          <p:cNvSpPr/>
          <p:nvPr/>
        </p:nvSpPr>
        <p:spPr>
          <a:xfrm>
            <a:off x="1480304" y="3284263"/>
            <a:ext cx="2763679" cy="345400"/>
          </a:xfrm>
          <a:prstGeom prst="rect">
            <a:avLst/>
          </a:prstGeom>
          <a:noFill/>
          <a:ln/>
        </p:spPr>
        <p:txBody>
          <a:bodyPr wrap="none" lIns="0" tIns="0" rIns="0" bIns="0" rtlCol="0" anchor="t"/>
          <a:lstStyle/>
          <a:p>
            <a:pPr marL="0" indent="0" algn="ctr">
              <a:lnSpc>
                <a:spcPts val="2700"/>
              </a:lnSpc>
              <a:buNone/>
            </a:pPr>
            <a:r>
              <a:rPr lang="en-US" sz="2150" b="1" dirty="0">
                <a:solidFill>
                  <a:srgbClr val="C2C4B5"/>
                </a:solidFill>
                <a:latin typeface="Outfit Bold" pitchFamily="34" charset="0"/>
                <a:ea typeface="Outfit Bold" pitchFamily="34" charset="-122"/>
                <a:cs typeface="Outfit Bold" pitchFamily="34" charset="-120"/>
              </a:rPr>
              <a:t>Hosting/Servidor</a:t>
            </a:r>
            <a:endParaRPr lang="en-US" sz="2150" dirty="0"/>
          </a:p>
        </p:txBody>
      </p:sp>
      <p:sp>
        <p:nvSpPr>
          <p:cNvPr id="6" name="Text 4"/>
          <p:cNvSpPr/>
          <p:nvPr/>
        </p:nvSpPr>
        <p:spPr>
          <a:xfrm>
            <a:off x="773787" y="3814762"/>
            <a:ext cx="4176712" cy="707469"/>
          </a:xfrm>
          <a:prstGeom prst="rect">
            <a:avLst/>
          </a:prstGeom>
          <a:noFill/>
          <a:ln/>
        </p:spPr>
        <p:txBody>
          <a:bodyPr wrap="square" lIns="0" tIns="0" rIns="0" bIns="0" rtlCol="0" anchor="t"/>
          <a:lstStyle/>
          <a:p>
            <a:pPr marL="0" indent="0" algn="ctr">
              <a:lnSpc>
                <a:spcPts val="2750"/>
              </a:lnSpc>
              <a:buNone/>
            </a:pPr>
            <a:r>
              <a:rPr lang="en-US" sz="1700" dirty="0">
                <a:solidFill>
                  <a:srgbClr val="C2C4B5"/>
                </a:solidFill>
                <a:latin typeface="Bitter" pitchFamily="34" charset="0"/>
                <a:ea typeface="Bitter" pitchFamily="34" charset="-122"/>
                <a:cs typeface="Bitter" pitchFamily="34" charset="-120"/>
              </a:rPr>
              <a:t>Costo anual en CLP, parcialmente cubierto por recursos existentes.</a:t>
            </a:r>
            <a:endParaRPr lang="en-US" sz="1700" dirty="0"/>
          </a:p>
        </p:txBody>
      </p:sp>
      <p:sp>
        <p:nvSpPr>
          <p:cNvPr id="7" name="Text 5"/>
          <p:cNvSpPr/>
          <p:nvPr/>
        </p:nvSpPr>
        <p:spPr>
          <a:xfrm>
            <a:off x="5226843" y="2308760"/>
            <a:ext cx="4176712" cy="729615"/>
          </a:xfrm>
          <a:prstGeom prst="rect">
            <a:avLst/>
          </a:prstGeom>
          <a:noFill/>
          <a:ln/>
        </p:spPr>
        <p:txBody>
          <a:bodyPr wrap="none" lIns="0" tIns="0" rIns="0" bIns="0" rtlCol="0" anchor="t"/>
          <a:lstStyle/>
          <a:p>
            <a:pPr marL="0" indent="0" algn="ctr">
              <a:lnSpc>
                <a:spcPts val="5700"/>
              </a:lnSpc>
              <a:buNone/>
            </a:pPr>
            <a:r>
              <a:rPr lang="en-US" sz="5700" b="1" dirty="0">
                <a:solidFill>
                  <a:srgbClr val="C2C4B5"/>
                </a:solidFill>
                <a:latin typeface="Outfit Bold" pitchFamily="34" charset="0"/>
                <a:ea typeface="Outfit Bold" pitchFamily="34" charset="-122"/>
                <a:cs typeface="Outfit Bold" pitchFamily="34" charset="-120"/>
              </a:rPr>
              <a:t>$300K</a:t>
            </a:r>
            <a:endParaRPr lang="en-US" sz="5700" dirty="0"/>
          </a:p>
        </p:txBody>
      </p:sp>
      <p:sp>
        <p:nvSpPr>
          <p:cNvPr id="8" name="Text 6"/>
          <p:cNvSpPr/>
          <p:nvPr/>
        </p:nvSpPr>
        <p:spPr>
          <a:xfrm>
            <a:off x="5549979" y="3295432"/>
            <a:ext cx="3530441" cy="345400"/>
          </a:xfrm>
          <a:prstGeom prst="rect">
            <a:avLst/>
          </a:prstGeom>
          <a:noFill/>
          <a:ln/>
        </p:spPr>
        <p:txBody>
          <a:bodyPr wrap="none" lIns="0" tIns="0" rIns="0" bIns="0" rtlCol="0" anchor="t"/>
          <a:lstStyle/>
          <a:p>
            <a:pPr marL="0" indent="0" algn="ctr">
              <a:lnSpc>
                <a:spcPts val="2700"/>
              </a:lnSpc>
              <a:buNone/>
            </a:pPr>
            <a:r>
              <a:rPr lang="en-US" sz="2150" b="1" dirty="0">
                <a:solidFill>
                  <a:srgbClr val="C2C4B5"/>
                </a:solidFill>
                <a:latin typeface="Outfit Bold" pitchFamily="34" charset="0"/>
                <a:ea typeface="Outfit Bold" pitchFamily="34" charset="-122"/>
                <a:cs typeface="Outfit Bold" pitchFamily="34" charset="-120"/>
              </a:rPr>
              <a:t>Desarrollo y Mantenimiento</a:t>
            </a:r>
            <a:endParaRPr lang="en-US" sz="2150" dirty="0"/>
          </a:p>
        </p:txBody>
      </p:sp>
      <p:sp>
        <p:nvSpPr>
          <p:cNvPr id="9" name="Text 7"/>
          <p:cNvSpPr/>
          <p:nvPr/>
        </p:nvSpPr>
        <p:spPr>
          <a:xfrm>
            <a:off x="5226843" y="3731702"/>
            <a:ext cx="4176712" cy="1061204"/>
          </a:xfrm>
          <a:prstGeom prst="rect">
            <a:avLst/>
          </a:prstGeom>
          <a:noFill/>
          <a:ln/>
        </p:spPr>
        <p:txBody>
          <a:bodyPr wrap="square" lIns="0" tIns="0" rIns="0" bIns="0" rtlCol="0" anchor="t"/>
          <a:lstStyle/>
          <a:p>
            <a:pPr marL="0" indent="0" algn="ctr">
              <a:lnSpc>
                <a:spcPts val="2750"/>
              </a:lnSpc>
              <a:buNone/>
            </a:pPr>
            <a:r>
              <a:rPr lang="en-US" sz="1700" dirty="0">
                <a:solidFill>
                  <a:srgbClr val="C2C4B5"/>
                </a:solidFill>
                <a:latin typeface="Bitter" pitchFamily="34" charset="0"/>
                <a:ea typeface="Bitter" pitchFamily="34" charset="-122"/>
                <a:cs typeface="Bitter" pitchFamily="34" charset="-120"/>
              </a:rPr>
              <a:t>Inversión en recursos humanos, a través de una práctica profesional con apoyo institucional.</a:t>
            </a:r>
            <a:endParaRPr lang="en-US" sz="1700" dirty="0"/>
          </a:p>
        </p:txBody>
      </p:sp>
      <p:sp>
        <p:nvSpPr>
          <p:cNvPr id="10" name="Text 8"/>
          <p:cNvSpPr/>
          <p:nvPr/>
        </p:nvSpPr>
        <p:spPr>
          <a:xfrm>
            <a:off x="9679899" y="2315431"/>
            <a:ext cx="4176712" cy="729615"/>
          </a:xfrm>
          <a:prstGeom prst="rect">
            <a:avLst/>
          </a:prstGeom>
          <a:noFill/>
          <a:ln/>
        </p:spPr>
        <p:txBody>
          <a:bodyPr wrap="none" lIns="0" tIns="0" rIns="0" bIns="0" rtlCol="0" anchor="t"/>
          <a:lstStyle/>
          <a:p>
            <a:pPr marL="0" indent="0" algn="ctr">
              <a:lnSpc>
                <a:spcPts val="5700"/>
              </a:lnSpc>
              <a:buNone/>
            </a:pPr>
            <a:r>
              <a:rPr lang="en-US" sz="5700" b="1" dirty="0">
                <a:solidFill>
                  <a:srgbClr val="C2C4B5"/>
                </a:solidFill>
                <a:latin typeface="Outfit Bold" pitchFamily="34" charset="0"/>
                <a:ea typeface="Outfit Bold" pitchFamily="34" charset="-122"/>
                <a:cs typeface="Outfit Bold" pitchFamily="34" charset="-120"/>
              </a:rPr>
              <a:t>Mínimos</a:t>
            </a:r>
            <a:endParaRPr lang="en-US" sz="5700" dirty="0"/>
          </a:p>
        </p:txBody>
      </p:sp>
      <p:sp>
        <p:nvSpPr>
          <p:cNvPr id="11" name="Text 9"/>
          <p:cNvSpPr/>
          <p:nvPr/>
        </p:nvSpPr>
        <p:spPr>
          <a:xfrm>
            <a:off x="10386415" y="3319223"/>
            <a:ext cx="2763679" cy="345400"/>
          </a:xfrm>
          <a:prstGeom prst="rect">
            <a:avLst/>
          </a:prstGeom>
          <a:noFill/>
          <a:ln/>
        </p:spPr>
        <p:txBody>
          <a:bodyPr wrap="none" lIns="0" tIns="0" rIns="0" bIns="0" rtlCol="0" anchor="t"/>
          <a:lstStyle/>
          <a:p>
            <a:pPr marL="0" indent="0" algn="ctr">
              <a:lnSpc>
                <a:spcPts val="2700"/>
              </a:lnSpc>
              <a:buNone/>
            </a:pPr>
            <a:r>
              <a:rPr lang="en-US" sz="2150" b="1" dirty="0">
                <a:solidFill>
                  <a:srgbClr val="C2C4B5"/>
                </a:solidFill>
                <a:latin typeface="Outfit Bold" pitchFamily="34" charset="0"/>
                <a:ea typeface="Outfit Bold" pitchFamily="34" charset="-122"/>
                <a:cs typeface="Outfit Bold" pitchFamily="34" charset="-120"/>
              </a:rPr>
              <a:t>Otros Costos</a:t>
            </a:r>
            <a:endParaRPr lang="en-US" sz="2150" dirty="0"/>
          </a:p>
        </p:txBody>
      </p:sp>
      <p:sp>
        <p:nvSpPr>
          <p:cNvPr id="12" name="Text 10"/>
          <p:cNvSpPr/>
          <p:nvPr/>
        </p:nvSpPr>
        <p:spPr>
          <a:xfrm>
            <a:off x="9679898" y="3771804"/>
            <a:ext cx="4176712" cy="707469"/>
          </a:xfrm>
          <a:prstGeom prst="rect">
            <a:avLst/>
          </a:prstGeom>
          <a:noFill/>
          <a:ln/>
        </p:spPr>
        <p:txBody>
          <a:bodyPr wrap="square" lIns="0" tIns="0" rIns="0" bIns="0" rtlCol="0" anchor="t"/>
          <a:lstStyle/>
          <a:p>
            <a:pPr marL="0" indent="0" algn="ctr">
              <a:lnSpc>
                <a:spcPts val="2750"/>
              </a:lnSpc>
              <a:buNone/>
            </a:pPr>
            <a:r>
              <a:rPr lang="en-US" sz="1700" dirty="0">
                <a:solidFill>
                  <a:srgbClr val="C2C4B5"/>
                </a:solidFill>
                <a:latin typeface="Bitter" pitchFamily="34" charset="0"/>
                <a:ea typeface="Bitter" pitchFamily="34" charset="-122"/>
                <a:cs typeface="Bitter" pitchFamily="34" charset="-120"/>
              </a:rPr>
              <a:t>Insumos de desarrollo y conectividad, controlados y reducidos.</a:t>
            </a:r>
            <a:endParaRPr lang="en-US" sz="1700" dirty="0"/>
          </a:p>
        </p:txBody>
      </p:sp>
      <p:sp>
        <p:nvSpPr>
          <p:cNvPr id="13" name="Text 11"/>
          <p:cNvSpPr/>
          <p:nvPr/>
        </p:nvSpPr>
        <p:spPr>
          <a:xfrm>
            <a:off x="773784" y="5036796"/>
            <a:ext cx="13082826" cy="1061204"/>
          </a:xfrm>
          <a:prstGeom prst="rect">
            <a:avLst/>
          </a:prstGeom>
          <a:noFill/>
          <a:ln/>
        </p:spPr>
        <p:txBody>
          <a:bodyPr wrap="square" lIns="0" tIns="0" rIns="0" bIns="0" rtlCol="0" anchor="t"/>
          <a:lstStyle/>
          <a:p>
            <a:pPr marL="0" indent="0" algn="l">
              <a:lnSpc>
                <a:spcPts val="2750"/>
              </a:lnSpc>
              <a:buNone/>
            </a:pPr>
            <a:r>
              <a:rPr lang="en-US" sz="1700" dirty="0">
                <a:solidFill>
                  <a:srgbClr val="C2C4B5"/>
                </a:solidFill>
                <a:latin typeface="Bitter" pitchFamily="34" charset="0"/>
                <a:ea typeface="Bitter" pitchFamily="34" charset="-122"/>
                <a:cs typeface="Bitter" pitchFamily="34" charset="-120"/>
              </a:rPr>
              <a:t>El proyecto es financiado por el </a:t>
            </a:r>
            <a:r>
              <a:rPr lang="en-US" sz="1700" b="1" dirty="0">
                <a:solidFill>
                  <a:srgbClr val="C2C4B5"/>
                </a:solidFill>
                <a:latin typeface="Bitter" pitchFamily="34" charset="0"/>
                <a:ea typeface="Bitter" pitchFamily="34" charset="-122"/>
                <a:cs typeface="Bitter" pitchFamily="34" charset="-120"/>
              </a:rPr>
              <a:t>Departamento Acceso, Inclusivo, Equidad y Permanencia (PAIEP)</a:t>
            </a:r>
            <a:r>
              <a:rPr lang="en-US" sz="1700" dirty="0">
                <a:solidFill>
                  <a:srgbClr val="C2C4B5"/>
                </a:solidFill>
                <a:latin typeface="Bitter" pitchFamily="34" charset="0"/>
                <a:ea typeface="Bitter" pitchFamily="34" charset="-122"/>
                <a:cs typeface="Bitter" pitchFamily="34" charset="-120"/>
              </a:rPr>
              <a:t> de la Universidad de Santiago de Chile (USACH). Esta colaboración no solo asegura los recursos necesarios, sino que también ofrece una invaluable experiencia laboral real al equipo de desarrollo, integrando el proyecto con el entorno académico y profesional.</a:t>
            </a:r>
            <a:endParaRPr lang="en-US" sz="1700" dirty="0"/>
          </a:p>
        </p:txBody>
      </p:sp>
      <p:sp>
        <p:nvSpPr>
          <p:cNvPr id="14" name="Text 12"/>
          <p:cNvSpPr/>
          <p:nvPr/>
        </p:nvSpPr>
        <p:spPr>
          <a:xfrm>
            <a:off x="676968" y="6112024"/>
            <a:ext cx="13082826" cy="707469"/>
          </a:xfrm>
          <a:prstGeom prst="rect">
            <a:avLst/>
          </a:prstGeom>
          <a:noFill/>
          <a:ln/>
        </p:spPr>
        <p:txBody>
          <a:bodyPr wrap="square" lIns="0" tIns="0" rIns="0" bIns="0" rtlCol="0" anchor="t"/>
          <a:lstStyle/>
          <a:p>
            <a:pPr marL="0" indent="0" algn="l">
              <a:lnSpc>
                <a:spcPts val="2750"/>
              </a:lnSpc>
              <a:buNone/>
            </a:pPr>
            <a:r>
              <a:rPr lang="en-US" sz="1700" dirty="0">
                <a:solidFill>
                  <a:srgbClr val="C2C4B5"/>
                </a:solidFill>
                <a:latin typeface="Bitter" pitchFamily="34" charset="0"/>
                <a:ea typeface="Bitter" pitchFamily="34" charset="-122"/>
                <a:cs typeface="Bitter" pitchFamily="34" charset="-120"/>
              </a:rPr>
              <a:t>Este enfoque demuestra cómo, con una planificación inteligente y alianzas estratégicas, se pueden desarrollar soluciones de alto impacto con una inversión optimizada.</a:t>
            </a:r>
            <a:endParaRPr lang="en-US" sz="1700" dirty="0"/>
          </a:p>
        </p:txBody>
      </p:sp>
      <p:pic>
        <p:nvPicPr>
          <p:cNvPr id="16" name="Imagen 15">
            <a:extLst>
              <a:ext uri="{FF2B5EF4-FFF2-40B4-BE49-F238E27FC236}">
                <a16:creationId xmlns:a16="http://schemas.microsoft.com/office/drawing/2014/main" id="{2CD43894-A8F1-E282-FC5D-F47EBC84FD17}"/>
              </a:ext>
            </a:extLst>
          </p:cNvPr>
          <p:cNvPicPr>
            <a:picLocks noChangeAspect="1"/>
          </p:cNvPicPr>
          <p:nvPr/>
        </p:nvPicPr>
        <p:blipFill>
          <a:blip r:embed="rId3"/>
          <a:stretch>
            <a:fillRect/>
          </a:stretch>
        </p:blipFill>
        <p:spPr>
          <a:xfrm>
            <a:off x="12378921" y="7664162"/>
            <a:ext cx="2154660" cy="504895"/>
          </a:xfrm>
          <a:prstGeom prst="rect">
            <a:avLst/>
          </a:prstGeom>
        </p:spPr>
      </p:pic>
      <p:pic>
        <p:nvPicPr>
          <p:cNvPr id="19" name="Imagen 18" descr="Logotipo&#10;&#10;El contenido generado por IA puede ser incorrecto.">
            <a:extLst>
              <a:ext uri="{FF2B5EF4-FFF2-40B4-BE49-F238E27FC236}">
                <a16:creationId xmlns:a16="http://schemas.microsoft.com/office/drawing/2014/main" id="{7457765D-C1CB-CD30-4389-24A4E382667A}"/>
              </a:ext>
            </a:extLst>
          </p:cNvPr>
          <p:cNvPicPr>
            <a:picLocks noChangeAspect="1"/>
          </p:cNvPicPr>
          <p:nvPr/>
        </p:nvPicPr>
        <p:blipFill>
          <a:blip r:embed="rId4"/>
          <a:stretch>
            <a:fillRect/>
          </a:stretch>
        </p:blipFill>
        <p:spPr>
          <a:xfrm>
            <a:off x="13456251" y="169469"/>
            <a:ext cx="696754" cy="905427"/>
          </a:xfrm>
          <a:prstGeom prst="rect">
            <a:avLst/>
          </a:prstGeom>
        </p:spPr>
      </p:pic>
      <p:pic>
        <p:nvPicPr>
          <p:cNvPr id="20" name="Imagen 19" descr="Logotipo">
            <a:extLst>
              <a:ext uri="{FF2B5EF4-FFF2-40B4-BE49-F238E27FC236}">
                <a16:creationId xmlns:a16="http://schemas.microsoft.com/office/drawing/2014/main" id="{C7E6FAEB-437E-68F3-ECB3-EC25DCD7A834}"/>
              </a:ext>
            </a:extLst>
          </p:cNvPr>
          <p:cNvPicPr>
            <a:picLocks noChangeAspect="1"/>
          </p:cNvPicPr>
          <p:nvPr/>
        </p:nvPicPr>
        <p:blipFill>
          <a:blip r:embed="rId5"/>
          <a:stretch>
            <a:fillRect/>
          </a:stretch>
        </p:blipFill>
        <p:spPr>
          <a:xfrm>
            <a:off x="12182502" y="7427614"/>
            <a:ext cx="2060517" cy="5048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71143" y="448747"/>
            <a:ext cx="7224951" cy="509945"/>
          </a:xfrm>
          <a:prstGeom prst="rect">
            <a:avLst/>
          </a:prstGeom>
          <a:noFill/>
          <a:ln/>
        </p:spPr>
        <p:txBody>
          <a:bodyPr wrap="none" lIns="0" tIns="0" rIns="0" bIns="0" rtlCol="0" anchor="t"/>
          <a:lstStyle/>
          <a:p>
            <a:pPr marL="0" indent="0" algn="l">
              <a:lnSpc>
                <a:spcPts val="4000"/>
              </a:lnSpc>
              <a:buNone/>
            </a:pPr>
            <a:r>
              <a:rPr lang="en-US" sz="3200" b="1" dirty="0">
                <a:solidFill>
                  <a:srgbClr val="E1E5CD"/>
                </a:solidFill>
                <a:latin typeface="Outfit Bold" pitchFamily="34" charset="0"/>
                <a:ea typeface="Outfit Bold" pitchFamily="34" charset="-122"/>
                <a:cs typeface="Outfit Bold" pitchFamily="34" charset="-120"/>
              </a:rPr>
              <a:t>Cronograma del Proyecto: Fases Clave</a:t>
            </a:r>
            <a:endParaRPr lang="en-US" sz="3200" dirty="0"/>
          </a:p>
        </p:txBody>
      </p:sp>
      <p:sp>
        <p:nvSpPr>
          <p:cNvPr id="3" name="Text 1"/>
          <p:cNvSpPr/>
          <p:nvPr/>
        </p:nvSpPr>
        <p:spPr>
          <a:xfrm>
            <a:off x="571143" y="1285042"/>
            <a:ext cx="13488114" cy="261104"/>
          </a:xfrm>
          <a:prstGeom prst="rect">
            <a:avLst/>
          </a:prstGeom>
          <a:noFill/>
          <a:ln/>
        </p:spPr>
        <p:txBody>
          <a:bodyPr wrap="none" lIns="0" tIns="0" rIns="0" bIns="0" rtlCol="0" anchor="t"/>
          <a:lstStyle/>
          <a:p>
            <a:pPr marL="0" indent="0" algn="l">
              <a:lnSpc>
                <a:spcPts val="2050"/>
              </a:lnSpc>
              <a:buNone/>
            </a:pPr>
            <a:r>
              <a:rPr lang="en-US" sz="1250" dirty="0">
                <a:solidFill>
                  <a:srgbClr val="C2C4B5"/>
                </a:solidFill>
                <a:latin typeface="Bitter" pitchFamily="34" charset="0"/>
                <a:ea typeface="Bitter" pitchFamily="34" charset="-122"/>
                <a:cs typeface="Bitter" pitchFamily="34" charset="-120"/>
              </a:rPr>
              <a:t>El desarrollo de la plataforma se estructurará en fases claras y secuenciales para asegurar una implementación eficiente y controlada.</a:t>
            </a:r>
            <a:endParaRPr lang="en-US" sz="1250" dirty="0"/>
          </a:p>
        </p:txBody>
      </p:sp>
      <p:pic>
        <p:nvPicPr>
          <p:cNvPr id="4" name="Image 0" descr="preencoded.png"/>
          <p:cNvPicPr>
            <a:picLocks noChangeAspect="1"/>
          </p:cNvPicPr>
          <p:nvPr/>
        </p:nvPicPr>
        <p:blipFill>
          <a:blip r:embed="rId3"/>
          <a:stretch>
            <a:fillRect/>
          </a:stretch>
        </p:blipFill>
        <p:spPr>
          <a:xfrm>
            <a:off x="571143" y="1729740"/>
            <a:ext cx="489585" cy="1143000"/>
          </a:xfrm>
          <a:prstGeom prst="rect">
            <a:avLst/>
          </a:prstGeom>
        </p:spPr>
      </p:pic>
      <p:sp>
        <p:nvSpPr>
          <p:cNvPr id="5" name="Text 2"/>
          <p:cNvSpPr/>
          <p:nvPr/>
        </p:nvSpPr>
        <p:spPr>
          <a:xfrm>
            <a:off x="1223843" y="1892856"/>
            <a:ext cx="2896195" cy="305991"/>
          </a:xfrm>
          <a:prstGeom prst="rect">
            <a:avLst/>
          </a:prstGeom>
          <a:noFill/>
          <a:ln/>
        </p:spPr>
        <p:txBody>
          <a:bodyPr wrap="none" lIns="0" tIns="0" rIns="0" bIns="0" rtlCol="0" anchor="t"/>
          <a:lstStyle/>
          <a:p>
            <a:pPr marL="0" indent="0" algn="l">
              <a:lnSpc>
                <a:spcPts val="2400"/>
              </a:lnSpc>
              <a:buNone/>
            </a:pPr>
            <a:r>
              <a:rPr lang="en-US" sz="1900" b="1" dirty="0">
                <a:solidFill>
                  <a:srgbClr val="C2C4B5"/>
                </a:solidFill>
                <a:latin typeface="Outfit Bold" pitchFamily="34" charset="0"/>
                <a:ea typeface="Outfit Bold" pitchFamily="34" charset="-122"/>
                <a:cs typeface="Outfit Bold" pitchFamily="34" charset="-120"/>
              </a:rPr>
              <a:t>Fase 1: Análisis Preliminar</a:t>
            </a:r>
            <a:endParaRPr lang="en-US" sz="1900" dirty="0"/>
          </a:p>
        </p:txBody>
      </p:sp>
      <p:sp>
        <p:nvSpPr>
          <p:cNvPr id="6" name="Text 3"/>
          <p:cNvSpPr/>
          <p:nvPr/>
        </p:nvSpPr>
        <p:spPr>
          <a:xfrm>
            <a:off x="1223843" y="2296716"/>
            <a:ext cx="12835414" cy="261104"/>
          </a:xfrm>
          <a:prstGeom prst="rect">
            <a:avLst/>
          </a:prstGeom>
          <a:noFill/>
          <a:ln/>
        </p:spPr>
        <p:txBody>
          <a:bodyPr wrap="none" lIns="0" tIns="0" rIns="0" bIns="0" rtlCol="0" anchor="t"/>
          <a:lstStyle/>
          <a:p>
            <a:pPr marL="0" indent="0" algn="l">
              <a:lnSpc>
                <a:spcPts val="2050"/>
              </a:lnSpc>
              <a:buNone/>
            </a:pPr>
            <a:r>
              <a:rPr lang="en-US" sz="1250" dirty="0">
                <a:solidFill>
                  <a:srgbClr val="C2C4B5"/>
                </a:solidFill>
                <a:latin typeface="Bitter" pitchFamily="34" charset="0"/>
                <a:ea typeface="Bitter" pitchFamily="34" charset="-122"/>
                <a:cs typeface="Bitter" pitchFamily="34" charset="-120"/>
              </a:rPr>
              <a:t>Levantamiento de requerimientos y análisis profundo de los procesos existentes.</a:t>
            </a:r>
            <a:endParaRPr lang="en-US" sz="1250" dirty="0"/>
          </a:p>
        </p:txBody>
      </p:sp>
      <p:pic>
        <p:nvPicPr>
          <p:cNvPr id="7" name="Image 1" descr="preencoded.png"/>
          <p:cNvPicPr>
            <a:picLocks noChangeAspect="1"/>
          </p:cNvPicPr>
          <p:nvPr/>
        </p:nvPicPr>
        <p:blipFill>
          <a:blip r:embed="rId3"/>
          <a:stretch>
            <a:fillRect/>
          </a:stretch>
        </p:blipFill>
        <p:spPr>
          <a:xfrm>
            <a:off x="815935" y="2884051"/>
            <a:ext cx="489585" cy="1143000"/>
          </a:xfrm>
          <a:prstGeom prst="rect">
            <a:avLst/>
          </a:prstGeom>
        </p:spPr>
      </p:pic>
      <p:sp>
        <p:nvSpPr>
          <p:cNvPr id="8" name="Text 4"/>
          <p:cNvSpPr/>
          <p:nvPr/>
        </p:nvSpPr>
        <p:spPr>
          <a:xfrm>
            <a:off x="1468636" y="3047167"/>
            <a:ext cx="3272076" cy="305991"/>
          </a:xfrm>
          <a:prstGeom prst="rect">
            <a:avLst/>
          </a:prstGeom>
          <a:noFill/>
          <a:ln/>
        </p:spPr>
        <p:txBody>
          <a:bodyPr wrap="none" lIns="0" tIns="0" rIns="0" bIns="0" rtlCol="0" anchor="t"/>
          <a:lstStyle/>
          <a:p>
            <a:pPr marL="0" indent="0" algn="l">
              <a:lnSpc>
                <a:spcPts val="2400"/>
              </a:lnSpc>
              <a:buNone/>
            </a:pPr>
            <a:r>
              <a:rPr lang="en-US" sz="1900" b="1" dirty="0">
                <a:solidFill>
                  <a:srgbClr val="C2C4B5"/>
                </a:solidFill>
                <a:latin typeface="Outfit Bold" pitchFamily="34" charset="0"/>
                <a:ea typeface="Outfit Bold" pitchFamily="34" charset="-122"/>
                <a:cs typeface="Outfit Bold" pitchFamily="34" charset="-120"/>
              </a:rPr>
              <a:t>Fase 2: Diseño y Arquitectura</a:t>
            </a:r>
            <a:endParaRPr lang="en-US" sz="1900" dirty="0"/>
          </a:p>
        </p:txBody>
      </p:sp>
      <p:sp>
        <p:nvSpPr>
          <p:cNvPr id="9" name="Text 5"/>
          <p:cNvSpPr/>
          <p:nvPr/>
        </p:nvSpPr>
        <p:spPr>
          <a:xfrm>
            <a:off x="1468636" y="3451027"/>
            <a:ext cx="12590621" cy="261104"/>
          </a:xfrm>
          <a:prstGeom prst="rect">
            <a:avLst/>
          </a:prstGeom>
          <a:noFill/>
          <a:ln/>
        </p:spPr>
        <p:txBody>
          <a:bodyPr wrap="none" lIns="0" tIns="0" rIns="0" bIns="0" rtlCol="0" anchor="t"/>
          <a:lstStyle/>
          <a:p>
            <a:pPr marL="0" indent="0" algn="l">
              <a:lnSpc>
                <a:spcPts val="2050"/>
              </a:lnSpc>
              <a:buNone/>
            </a:pPr>
            <a:r>
              <a:rPr lang="en-US" sz="1250" dirty="0">
                <a:solidFill>
                  <a:srgbClr val="C2C4B5"/>
                </a:solidFill>
                <a:latin typeface="Bitter" pitchFamily="34" charset="0"/>
                <a:ea typeface="Bitter" pitchFamily="34" charset="-122"/>
                <a:cs typeface="Bitter" pitchFamily="34" charset="-120"/>
              </a:rPr>
              <a:t>Diseño de la base de datos y la arquitectura general del sistema.</a:t>
            </a:r>
            <a:endParaRPr lang="en-US" sz="1250" dirty="0"/>
          </a:p>
        </p:txBody>
      </p:sp>
      <p:pic>
        <p:nvPicPr>
          <p:cNvPr id="10" name="Image 2" descr="preencoded.png"/>
          <p:cNvPicPr>
            <a:picLocks noChangeAspect="1"/>
          </p:cNvPicPr>
          <p:nvPr/>
        </p:nvPicPr>
        <p:blipFill>
          <a:blip r:embed="rId3"/>
          <a:stretch>
            <a:fillRect/>
          </a:stretch>
        </p:blipFill>
        <p:spPr>
          <a:xfrm>
            <a:off x="1060728" y="4038362"/>
            <a:ext cx="489585" cy="1143000"/>
          </a:xfrm>
          <a:prstGeom prst="rect">
            <a:avLst/>
          </a:prstGeom>
        </p:spPr>
      </p:pic>
      <p:sp>
        <p:nvSpPr>
          <p:cNvPr id="11" name="Text 6"/>
          <p:cNvSpPr/>
          <p:nvPr/>
        </p:nvSpPr>
        <p:spPr>
          <a:xfrm>
            <a:off x="1713428" y="4201478"/>
            <a:ext cx="2916555" cy="305991"/>
          </a:xfrm>
          <a:prstGeom prst="rect">
            <a:avLst/>
          </a:prstGeom>
          <a:noFill/>
          <a:ln/>
        </p:spPr>
        <p:txBody>
          <a:bodyPr wrap="none" lIns="0" tIns="0" rIns="0" bIns="0" rtlCol="0" anchor="t"/>
          <a:lstStyle/>
          <a:p>
            <a:pPr marL="0" indent="0" algn="l">
              <a:lnSpc>
                <a:spcPts val="2400"/>
              </a:lnSpc>
              <a:buNone/>
            </a:pPr>
            <a:r>
              <a:rPr lang="en-US" sz="1900" b="1" dirty="0">
                <a:solidFill>
                  <a:srgbClr val="C2C4B5"/>
                </a:solidFill>
                <a:latin typeface="Outfit Bold" pitchFamily="34" charset="0"/>
                <a:ea typeface="Outfit Bold" pitchFamily="34" charset="-122"/>
                <a:cs typeface="Outfit Bold" pitchFamily="34" charset="-120"/>
              </a:rPr>
              <a:t>Fase 3: Desarrollo Central</a:t>
            </a:r>
            <a:endParaRPr lang="en-US" sz="1900" dirty="0"/>
          </a:p>
        </p:txBody>
      </p:sp>
      <p:sp>
        <p:nvSpPr>
          <p:cNvPr id="12" name="Text 7"/>
          <p:cNvSpPr/>
          <p:nvPr/>
        </p:nvSpPr>
        <p:spPr>
          <a:xfrm>
            <a:off x="1713428" y="4605337"/>
            <a:ext cx="12345829" cy="261104"/>
          </a:xfrm>
          <a:prstGeom prst="rect">
            <a:avLst/>
          </a:prstGeom>
          <a:noFill/>
          <a:ln/>
        </p:spPr>
        <p:txBody>
          <a:bodyPr wrap="none" lIns="0" tIns="0" rIns="0" bIns="0" rtlCol="0" anchor="t"/>
          <a:lstStyle/>
          <a:p>
            <a:pPr marL="0" indent="0" algn="l">
              <a:lnSpc>
                <a:spcPts val="2050"/>
              </a:lnSpc>
              <a:buNone/>
            </a:pPr>
            <a:r>
              <a:rPr lang="en-US" sz="1250" dirty="0">
                <a:solidFill>
                  <a:srgbClr val="C2C4B5"/>
                </a:solidFill>
                <a:latin typeface="Bitter" pitchFamily="34" charset="0"/>
                <a:ea typeface="Bitter" pitchFamily="34" charset="-122"/>
                <a:cs typeface="Bitter" pitchFamily="34" charset="-120"/>
              </a:rPr>
              <a:t>Programación de los módulos principales (asistencia, notas, gestión de usuarios).</a:t>
            </a:r>
            <a:endParaRPr lang="en-US" sz="1250" dirty="0"/>
          </a:p>
        </p:txBody>
      </p:sp>
      <p:pic>
        <p:nvPicPr>
          <p:cNvPr id="13" name="Image 3" descr="preencoded.png"/>
          <p:cNvPicPr>
            <a:picLocks noChangeAspect="1"/>
          </p:cNvPicPr>
          <p:nvPr/>
        </p:nvPicPr>
        <p:blipFill>
          <a:blip r:embed="rId3"/>
          <a:stretch>
            <a:fillRect/>
          </a:stretch>
        </p:blipFill>
        <p:spPr>
          <a:xfrm>
            <a:off x="1305520" y="5192673"/>
            <a:ext cx="489585" cy="1143000"/>
          </a:xfrm>
          <a:prstGeom prst="rect">
            <a:avLst/>
          </a:prstGeom>
        </p:spPr>
      </p:pic>
      <p:sp>
        <p:nvSpPr>
          <p:cNvPr id="14" name="Text 8"/>
          <p:cNvSpPr/>
          <p:nvPr/>
        </p:nvSpPr>
        <p:spPr>
          <a:xfrm>
            <a:off x="1958221" y="5355788"/>
            <a:ext cx="2880836" cy="305991"/>
          </a:xfrm>
          <a:prstGeom prst="rect">
            <a:avLst/>
          </a:prstGeom>
          <a:noFill/>
          <a:ln/>
        </p:spPr>
        <p:txBody>
          <a:bodyPr wrap="none" lIns="0" tIns="0" rIns="0" bIns="0" rtlCol="0" anchor="t"/>
          <a:lstStyle/>
          <a:p>
            <a:pPr marL="0" indent="0" algn="l">
              <a:lnSpc>
                <a:spcPts val="2400"/>
              </a:lnSpc>
              <a:buNone/>
            </a:pPr>
            <a:r>
              <a:rPr lang="en-US" sz="1900" b="1" dirty="0">
                <a:solidFill>
                  <a:srgbClr val="C2C4B5"/>
                </a:solidFill>
                <a:latin typeface="Outfit Bold" pitchFamily="34" charset="0"/>
                <a:ea typeface="Outfit Bold" pitchFamily="34" charset="-122"/>
                <a:cs typeface="Outfit Bold" pitchFamily="34" charset="-120"/>
              </a:rPr>
              <a:t>Fase 4: Análisis Avanzado</a:t>
            </a:r>
            <a:endParaRPr lang="en-US" sz="1900" dirty="0"/>
          </a:p>
        </p:txBody>
      </p:sp>
      <p:sp>
        <p:nvSpPr>
          <p:cNvPr id="15" name="Text 9"/>
          <p:cNvSpPr/>
          <p:nvPr/>
        </p:nvSpPr>
        <p:spPr>
          <a:xfrm>
            <a:off x="1958221" y="5759648"/>
            <a:ext cx="12101036" cy="261104"/>
          </a:xfrm>
          <a:prstGeom prst="rect">
            <a:avLst/>
          </a:prstGeom>
          <a:noFill/>
          <a:ln/>
        </p:spPr>
        <p:txBody>
          <a:bodyPr wrap="none" lIns="0" tIns="0" rIns="0" bIns="0" rtlCol="0" anchor="t"/>
          <a:lstStyle/>
          <a:p>
            <a:pPr marL="0" indent="0" algn="l">
              <a:lnSpc>
                <a:spcPts val="2050"/>
              </a:lnSpc>
              <a:buNone/>
            </a:pPr>
            <a:r>
              <a:rPr lang="en-US" sz="1250" dirty="0">
                <a:solidFill>
                  <a:srgbClr val="C2C4B5"/>
                </a:solidFill>
                <a:latin typeface="Bitter" pitchFamily="34" charset="0"/>
                <a:ea typeface="Bitter" pitchFamily="34" charset="-122"/>
                <a:cs typeface="Bitter" pitchFamily="34" charset="-120"/>
              </a:rPr>
              <a:t>Implementación de los reportes y dashboards de análisis de datos.</a:t>
            </a:r>
            <a:endParaRPr lang="en-US" sz="1250" dirty="0"/>
          </a:p>
        </p:txBody>
      </p:sp>
      <p:pic>
        <p:nvPicPr>
          <p:cNvPr id="16" name="Image 4" descr="preencoded.png"/>
          <p:cNvPicPr>
            <a:picLocks noChangeAspect="1"/>
          </p:cNvPicPr>
          <p:nvPr/>
        </p:nvPicPr>
        <p:blipFill>
          <a:blip r:embed="rId3"/>
          <a:stretch>
            <a:fillRect/>
          </a:stretch>
        </p:blipFill>
        <p:spPr>
          <a:xfrm>
            <a:off x="1060728" y="6346984"/>
            <a:ext cx="489585" cy="1143000"/>
          </a:xfrm>
          <a:prstGeom prst="rect">
            <a:avLst/>
          </a:prstGeom>
        </p:spPr>
      </p:pic>
      <p:sp>
        <p:nvSpPr>
          <p:cNvPr id="17" name="Text 10"/>
          <p:cNvSpPr/>
          <p:nvPr/>
        </p:nvSpPr>
        <p:spPr>
          <a:xfrm>
            <a:off x="1713428" y="6510099"/>
            <a:ext cx="3451622" cy="305991"/>
          </a:xfrm>
          <a:prstGeom prst="rect">
            <a:avLst/>
          </a:prstGeom>
          <a:noFill/>
          <a:ln/>
        </p:spPr>
        <p:txBody>
          <a:bodyPr wrap="none" lIns="0" tIns="0" rIns="0" bIns="0" rtlCol="0" anchor="t"/>
          <a:lstStyle/>
          <a:p>
            <a:pPr marL="0" indent="0" algn="l">
              <a:lnSpc>
                <a:spcPts val="2400"/>
              </a:lnSpc>
              <a:buNone/>
            </a:pPr>
            <a:r>
              <a:rPr lang="en-US" sz="1900" b="1" dirty="0">
                <a:solidFill>
                  <a:srgbClr val="C2C4B5"/>
                </a:solidFill>
                <a:latin typeface="Outfit Bold" pitchFamily="34" charset="0"/>
                <a:ea typeface="Outfit Bold" pitchFamily="34" charset="-122"/>
                <a:cs typeface="Outfit Bold" pitchFamily="34" charset="-120"/>
              </a:rPr>
              <a:t>Fase 5: Pruebas y Lanzamiento</a:t>
            </a:r>
            <a:endParaRPr lang="en-US" sz="1900" dirty="0"/>
          </a:p>
        </p:txBody>
      </p:sp>
      <p:sp>
        <p:nvSpPr>
          <p:cNvPr id="18" name="Text 11"/>
          <p:cNvSpPr/>
          <p:nvPr/>
        </p:nvSpPr>
        <p:spPr>
          <a:xfrm>
            <a:off x="1713428" y="6913959"/>
            <a:ext cx="12345829" cy="261104"/>
          </a:xfrm>
          <a:prstGeom prst="rect">
            <a:avLst/>
          </a:prstGeom>
          <a:noFill/>
          <a:ln/>
        </p:spPr>
        <p:txBody>
          <a:bodyPr wrap="none" lIns="0" tIns="0" rIns="0" bIns="0" rtlCol="0" anchor="t"/>
          <a:lstStyle/>
          <a:p>
            <a:pPr marL="0" indent="0" algn="l">
              <a:lnSpc>
                <a:spcPts val="2050"/>
              </a:lnSpc>
              <a:buNone/>
            </a:pPr>
            <a:r>
              <a:rPr lang="en-US" sz="1250" dirty="0">
                <a:solidFill>
                  <a:srgbClr val="C2C4B5"/>
                </a:solidFill>
                <a:latin typeface="Bitter" pitchFamily="34" charset="0"/>
                <a:ea typeface="Bitter" pitchFamily="34" charset="-122"/>
                <a:cs typeface="Bitter" pitchFamily="34" charset="-120"/>
              </a:rPr>
              <a:t>Pruebas exhaustivas, recolección de retroalimentación y puesta en marcha en la USACH.</a:t>
            </a:r>
            <a:endParaRPr lang="en-US" sz="1250" dirty="0"/>
          </a:p>
        </p:txBody>
      </p:sp>
      <p:sp>
        <p:nvSpPr>
          <p:cNvPr id="19" name="Text 12"/>
          <p:cNvSpPr/>
          <p:nvPr/>
        </p:nvSpPr>
        <p:spPr>
          <a:xfrm>
            <a:off x="571143" y="7521773"/>
            <a:ext cx="13488114" cy="261104"/>
          </a:xfrm>
          <a:prstGeom prst="rect">
            <a:avLst/>
          </a:prstGeom>
          <a:noFill/>
          <a:ln/>
        </p:spPr>
        <p:txBody>
          <a:bodyPr wrap="none" lIns="0" tIns="0" rIns="0" bIns="0" rtlCol="0" anchor="t"/>
          <a:lstStyle/>
          <a:p>
            <a:pPr marL="0" indent="0" algn="l">
              <a:lnSpc>
                <a:spcPts val="2050"/>
              </a:lnSpc>
              <a:buNone/>
            </a:pPr>
            <a:r>
              <a:rPr lang="en-US" sz="1250" dirty="0">
                <a:solidFill>
                  <a:srgbClr val="C2C4B5"/>
                </a:solidFill>
                <a:latin typeface="Bitter" pitchFamily="34" charset="0"/>
                <a:ea typeface="Bitter" pitchFamily="34" charset="-122"/>
                <a:cs typeface="Bitter" pitchFamily="34" charset="-120"/>
              </a:rPr>
              <a:t>Cada fase es crucial para garantizar la calidad, funcionalidad y usabilidad de la plataforma final.</a:t>
            </a:r>
            <a:endParaRPr lang="en-US" sz="1250" dirty="0"/>
          </a:p>
        </p:txBody>
      </p:sp>
      <p:pic>
        <p:nvPicPr>
          <p:cNvPr id="21" name="Imagen 20">
            <a:extLst>
              <a:ext uri="{FF2B5EF4-FFF2-40B4-BE49-F238E27FC236}">
                <a16:creationId xmlns:a16="http://schemas.microsoft.com/office/drawing/2014/main" id="{8A8AAF35-3640-968C-AF12-66BB4F0E9631}"/>
              </a:ext>
            </a:extLst>
          </p:cNvPr>
          <p:cNvPicPr>
            <a:picLocks noChangeAspect="1"/>
          </p:cNvPicPr>
          <p:nvPr/>
        </p:nvPicPr>
        <p:blipFill>
          <a:blip r:embed="rId4"/>
          <a:stretch>
            <a:fillRect/>
          </a:stretch>
        </p:blipFill>
        <p:spPr>
          <a:xfrm>
            <a:off x="12378921" y="7664162"/>
            <a:ext cx="2154660" cy="504895"/>
          </a:xfrm>
          <a:prstGeom prst="rect">
            <a:avLst/>
          </a:prstGeom>
        </p:spPr>
      </p:pic>
      <p:pic>
        <p:nvPicPr>
          <p:cNvPr id="24" name="Imagen 23" descr="Logotipo&#10;&#10;El contenido generado por IA puede ser incorrecto.">
            <a:extLst>
              <a:ext uri="{FF2B5EF4-FFF2-40B4-BE49-F238E27FC236}">
                <a16:creationId xmlns:a16="http://schemas.microsoft.com/office/drawing/2014/main" id="{253191B0-4D76-28FC-1279-9B586AAC4022}"/>
              </a:ext>
            </a:extLst>
          </p:cNvPr>
          <p:cNvPicPr>
            <a:picLocks noChangeAspect="1"/>
          </p:cNvPicPr>
          <p:nvPr/>
        </p:nvPicPr>
        <p:blipFill>
          <a:blip r:embed="rId5"/>
          <a:stretch>
            <a:fillRect/>
          </a:stretch>
        </p:blipFill>
        <p:spPr>
          <a:xfrm>
            <a:off x="13456251" y="169469"/>
            <a:ext cx="696754" cy="905427"/>
          </a:xfrm>
          <a:prstGeom prst="rect">
            <a:avLst/>
          </a:prstGeom>
        </p:spPr>
      </p:pic>
      <p:pic>
        <p:nvPicPr>
          <p:cNvPr id="25" name="Imagen 24" descr="Logotipo">
            <a:extLst>
              <a:ext uri="{FF2B5EF4-FFF2-40B4-BE49-F238E27FC236}">
                <a16:creationId xmlns:a16="http://schemas.microsoft.com/office/drawing/2014/main" id="{C335590D-1FAA-0FAA-FD2E-F7485BCB7B60}"/>
              </a:ext>
            </a:extLst>
          </p:cNvPr>
          <p:cNvPicPr>
            <a:picLocks noChangeAspect="1"/>
          </p:cNvPicPr>
          <p:nvPr/>
        </p:nvPicPr>
        <p:blipFill>
          <a:blip r:embed="rId6"/>
          <a:stretch>
            <a:fillRect/>
          </a:stretch>
        </p:blipFill>
        <p:spPr>
          <a:xfrm>
            <a:off x="12182502" y="7427614"/>
            <a:ext cx="2060517" cy="50489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55665" y="436602"/>
            <a:ext cx="3969425" cy="496133"/>
          </a:xfrm>
          <a:prstGeom prst="rect">
            <a:avLst/>
          </a:prstGeom>
          <a:noFill/>
          <a:ln/>
        </p:spPr>
        <p:txBody>
          <a:bodyPr wrap="none" lIns="0" tIns="0" rIns="0" bIns="0" rtlCol="0" anchor="t"/>
          <a:lstStyle/>
          <a:p>
            <a:pPr marL="0" indent="0" algn="l">
              <a:lnSpc>
                <a:spcPts val="3900"/>
              </a:lnSpc>
              <a:buNone/>
            </a:pPr>
            <a:r>
              <a:rPr lang="en-US" sz="3100" b="1" dirty="0">
                <a:solidFill>
                  <a:srgbClr val="E1E5CD"/>
                </a:solidFill>
                <a:latin typeface="Outfit Bold" pitchFamily="34" charset="0"/>
                <a:ea typeface="Outfit Bold" pitchFamily="34" charset="-122"/>
                <a:cs typeface="Outfit Bold" pitchFamily="34" charset="-120"/>
              </a:rPr>
              <a:t>Conclusiones Clave</a:t>
            </a:r>
            <a:endParaRPr lang="en-US" sz="3100" dirty="0"/>
          </a:p>
        </p:txBody>
      </p:sp>
      <p:pic>
        <p:nvPicPr>
          <p:cNvPr id="3" name="Image 0" descr="preencoded.png"/>
          <p:cNvPicPr>
            <a:picLocks noChangeAspect="1"/>
          </p:cNvPicPr>
          <p:nvPr/>
        </p:nvPicPr>
        <p:blipFill>
          <a:blip r:embed="rId3"/>
          <a:stretch>
            <a:fillRect/>
          </a:stretch>
        </p:blipFill>
        <p:spPr>
          <a:xfrm>
            <a:off x="555665" y="1349454"/>
            <a:ext cx="6565940" cy="65659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 1"/>
          <p:cNvSpPr/>
          <p:nvPr/>
        </p:nvSpPr>
        <p:spPr>
          <a:xfrm>
            <a:off x="7516416" y="1313736"/>
            <a:ext cx="6565940" cy="762238"/>
          </a:xfrm>
          <a:prstGeom prst="rect">
            <a:avLst/>
          </a:prstGeom>
          <a:noFill/>
          <a:ln/>
        </p:spPr>
        <p:txBody>
          <a:bodyPr wrap="squar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Este proyecto demuestra ser </a:t>
            </a:r>
            <a:r>
              <a:rPr lang="en-US" sz="1250" dirty="0">
                <a:solidFill>
                  <a:srgbClr val="9FA582"/>
                </a:solidFill>
                <a:latin typeface="Bitter" pitchFamily="34" charset="0"/>
                <a:ea typeface="Bitter" pitchFamily="34" charset="-122"/>
                <a:cs typeface="Bitter" pitchFamily="34" charset="-120"/>
              </a:rPr>
              <a:t>altamente factible</a:t>
            </a:r>
            <a:r>
              <a:rPr lang="en-US" sz="1250" dirty="0">
                <a:solidFill>
                  <a:srgbClr val="C2C4B5"/>
                </a:solidFill>
                <a:latin typeface="Bitter" pitchFamily="34" charset="0"/>
                <a:ea typeface="Bitter" pitchFamily="34" charset="-122"/>
                <a:cs typeface="Bitter" pitchFamily="34" charset="-120"/>
              </a:rPr>
              <a:t> tanto técnica como financieramente, gracias a la disponibilidad de recursos, servidores propios y un sólido apoyo institucional de la USACH.</a:t>
            </a:r>
            <a:endParaRPr lang="en-US" sz="1250" dirty="0"/>
          </a:p>
        </p:txBody>
      </p:sp>
      <p:sp>
        <p:nvSpPr>
          <p:cNvPr id="5" name="Text 2"/>
          <p:cNvSpPr/>
          <p:nvPr/>
        </p:nvSpPr>
        <p:spPr>
          <a:xfrm>
            <a:off x="7754541" y="2254567"/>
            <a:ext cx="6327815" cy="892969"/>
          </a:xfrm>
          <a:prstGeom prst="rect">
            <a:avLst/>
          </a:prstGeom>
          <a:noFill/>
          <a:ln/>
        </p:spPr>
        <p:txBody>
          <a:bodyPr wrap="square" lIns="0" tIns="0" rIns="0" bIns="0" rtlCol="0" anchor="t"/>
          <a:lstStyle/>
          <a:p>
            <a:pPr marL="0" indent="0" algn="l">
              <a:lnSpc>
                <a:spcPts val="2300"/>
              </a:lnSpc>
              <a:buNone/>
            </a:pPr>
            <a:r>
              <a:rPr lang="en-US" sz="1850" b="1" dirty="0">
                <a:solidFill>
                  <a:srgbClr val="E1E5CD"/>
                </a:solidFill>
                <a:latin typeface="Outfit Bold" pitchFamily="34" charset="0"/>
                <a:ea typeface="Outfit Bold" pitchFamily="34" charset="-122"/>
                <a:cs typeface="Outfit Bold" pitchFamily="34" charset="-120"/>
              </a:rPr>
              <a:t>"Más que un trabajo académico, este proyecto es una solución tecnológica real que impulsará la innovación en la educación chilena."</a:t>
            </a:r>
            <a:endParaRPr lang="en-US" sz="1850" dirty="0"/>
          </a:p>
        </p:txBody>
      </p:sp>
      <p:sp>
        <p:nvSpPr>
          <p:cNvPr id="6" name="Shape 3"/>
          <p:cNvSpPr/>
          <p:nvPr/>
        </p:nvSpPr>
        <p:spPr>
          <a:xfrm>
            <a:off x="7548199" y="2254566"/>
            <a:ext cx="22860" cy="892969"/>
          </a:xfrm>
          <a:prstGeom prst="rect">
            <a:avLst/>
          </a:prstGeom>
          <a:solidFill>
            <a:srgbClr val="9FA582"/>
          </a:solidFill>
          <a:ln/>
        </p:spPr>
        <p:txBody>
          <a:bodyPr/>
          <a:lstStyle/>
          <a:p>
            <a:endParaRPr lang="es-CL"/>
          </a:p>
        </p:txBody>
      </p:sp>
      <p:sp>
        <p:nvSpPr>
          <p:cNvPr id="7" name="Text 4"/>
          <p:cNvSpPr/>
          <p:nvPr/>
        </p:nvSpPr>
        <p:spPr>
          <a:xfrm>
            <a:off x="555665" y="8272582"/>
            <a:ext cx="13519071" cy="762238"/>
          </a:xfrm>
          <a:prstGeom prst="rect">
            <a:avLst/>
          </a:prstGeom>
          <a:noFill/>
          <a:ln/>
        </p:spPr>
        <p:txBody>
          <a:bodyPr wrap="square" lIns="0" tIns="0" rIns="0" bIns="0" rtlCol="0" anchor="t"/>
          <a:lstStyle/>
          <a:p>
            <a:pPr marL="0" indent="0" algn="l">
              <a:lnSpc>
                <a:spcPts val="2000"/>
              </a:lnSpc>
              <a:buNone/>
            </a:pPr>
            <a:r>
              <a:rPr lang="en-US" sz="1250" dirty="0">
                <a:solidFill>
                  <a:srgbClr val="C2C4B5"/>
                </a:solidFill>
                <a:latin typeface="Bitter" pitchFamily="34" charset="0"/>
                <a:ea typeface="Bitter" pitchFamily="34" charset="-122"/>
                <a:cs typeface="Bitter" pitchFamily="34" charset="-120"/>
              </a:rPr>
              <a:t>Su impacto va más allá de la optimización administrativa. Introduce el </a:t>
            </a:r>
            <a:r>
              <a:rPr lang="en-US" sz="1250" b="1" dirty="0">
                <a:solidFill>
                  <a:srgbClr val="C2C4B5"/>
                </a:solidFill>
                <a:latin typeface="Bitter" pitchFamily="34" charset="0"/>
                <a:ea typeface="Bitter" pitchFamily="34" charset="-122"/>
                <a:cs typeface="Bitter" pitchFamily="34" charset="-120"/>
              </a:rPr>
              <a:t>análisis de datos como una herramienta esencial</a:t>
            </a:r>
            <a:r>
              <a:rPr lang="en-US" sz="1250" dirty="0">
                <a:solidFill>
                  <a:srgbClr val="C2C4B5"/>
                </a:solidFill>
                <a:latin typeface="Bitter" pitchFamily="34" charset="0"/>
                <a:ea typeface="Bitter" pitchFamily="34" charset="-122"/>
                <a:cs typeface="Bitter" pitchFamily="34" charset="-120"/>
              </a:rPr>
              <a:t> para la toma de decisiones en el ámbito educativo, un área aún poco desarrollada en Chile, especialmente en regiones. La implementación piloto en la USACH valida su aplicabilidad y proyecta su escalabilidad a otras instituciones del país, marcando un precedente en la modernización educativa.</a:t>
            </a:r>
            <a:endParaRPr lang="en-US" sz="1250" dirty="0"/>
          </a:p>
        </p:txBody>
      </p:sp>
      <p:pic>
        <p:nvPicPr>
          <p:cNvPr id="9" name="Imagen 8">
            <a:extLst>
              <a:ext uri="{FF2B5EF4-FFF2-40B4-BE49-F238E27FC236}">
                <a16:creationId xmlns:a16="http://schemas.microsoft.com/office/drawing/2014/main" id="{45B69368-5DE1-6A5B-B454-2DDE11204824}"/>
              </a:ext>
            </a:extLst>
          </p:cNvPr>
          <p:cNvPicPr>
            <a:picLocks noChangeAspect="1"/>
          </p:cNvPicPr>
          <p:nvPr/>
        </p:nvPicPr>
        <p:blipFill>
          <a:blip r:embed="rId4"/>
          <a:stretch>
            <a:fillRect/>
          </a:stretch>
        </p:blipFill>
        <p:spPr>
          <a:xfrm>
            <a:off x="12378921" y="7664162"/>
            <a:ext cx="2154660" cy="504895"/>
          </a:xfrm>
          <a:prstGeom prst="rect">
            <a:avLst/>
          </a:prstGeom>
        </p:spPr>
      </p:pic>
      <p:pic>
        <p:nvPicPr>
          <p:cNvPr id="12" name="Imagen 11" descr="Logotipo&#10;&#10;El contenido generado por IA puede ser incorrecto.">
            <a:extLst>
              <a:ext uri="{FF2B5EF4-FFF2-40B4-BE49-F238E27FC236}">
                <a16:creationId xmlns:a16="http://schemas.microsoft.com/office/drawing/2014/main" id="{9E7C4AE9-EB82-C1A3-5357-044EA180D8E5}"/>
              </a:ext>
            </a:extLst>
          </p:cNvPr>
          <p:cNvPicPr>
            <a:picLocks noChangeAspect="1"/>
          </p:cNvPicPr>
          <p:nvPr/>
        </p:nvPicPr>
        <p:blipFill>
          <a:blip r:embed="rId5"/>
          <a:stretch>
            <a:fillRect/>
          </a:stretch>
        </p:blipFill>
        <p:spPr>
          <a:xfrm>
            <a:off x="13456251" y="169469"/>
            <a:ext cx="696754" cy="905427"/>
          </a:xfrm>
          <a:prstGeom prst="rect">
            <a:avLst/>
          </a:prstGeom>
        </p:spPr>
      </p:pic>
      <p:pic>
        <p:nvPicPr>
          <p:cNvPr id="13" name="Imagen 12" descr="Logotipo">
            <a:extLst>
              <a:ext uri="{FF2B5EF4-FFF2-40B4-BE49-F238E27FC236}">
                <a16:creationId xmlns:a16="http://schemas.microsoft.com/office/drawing/2014/main" id="{C950B21F-F6B5-16FA-7A5F-191883594835}"/>
              </a:ext>
            </a:extLst>
          </p:cNvPr>
          <p:cNvPicPr>
            <a:picLocks noChangeAspect="1"/>
          </p:cNvPicPr>
          <p:nvPr/>
        </p:nvPicPr>
        <p:blipFill>
          <a:blip r:embed="rId6"/>
          <a:stretch>
            <a:fillRect/>
          </a:stretch>
        </p:blipFill>
        <p:spPr>
          <a:xfrm>
            <a:off x="12182502" y="7427614"/>
            <a:ext cx="2060517" cy="50489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90</TotalTime>
  <Words>1267</Words>
  <Application>Microsoft Office PowerPoint</Application>
  <PresentationFormat>Personalizado</PresentationFormat>
  <Paragraphs>123</Paragraphs>
  <Slides>10</Slides>
  <Notes>10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Bitter</vt:lpstr>
      <vt:lpstr>Arial</vt:lpstr>
      <vt:lpstr>Outfit Bold</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Pablo Ayala</cp:lastModifiedBy>
  <cp:revision>3</cp:revision>
  <dcterms:created xsi:type="dcterms:W3CDTF">2025-08-21T20:34:38Z</dcterms:created>
  <dcterms:modified xsi:type="dcterms:W3CDTF">2025-08-21T22:07:45Z</dcterms:modified>
</cp:coreProperties>
</file>